
<file path=[Content_Types].xml><?xml version="1.0" encoding="utf-8"?>
<Types xmlns="http://schemas.openxmlformats.org/package/2006/content-types">
  <Default Extension="png" ContentType="image/png"/>
  <Default Extension="bin" ContentType="application/vnd.openxmlformats-officedocument.oleObject"/>
  <Default Extension="wmf" ContentType="image/x-wmf"/>
  <Default Extension="jpeg" ContentType="image/jpeg"/>
  <Default Extension="rels" ContentType="application/vnd.openxmlformats-package.relationships+xml"/>
  <Default Extension="xml" ContentType="application/xml"/>
  <Default Extension="wdp" ContentType="image/vnd.ms-photo"/>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9" r:id="rId2"/>
    <p:sldId id="260" r:id="rId3"/>
    <p:sldId id="269" r:id="rId4"/>
    <p:sldId id="268" r:id="rId5"/>
    <p:sldId id="266" r:id="rId6"/>
    <p:sldId id="267" r:id="rId7"/>
    <p:sldId id="262" r:id="rId8"/>
    <p:sldId id="263" r:id="rId9"/>
    <p:sldId id="264" r:id="rId10"/>
    <p:sldId id="265" r:id="rId11"/>
    <p:sldId id="270" r:id="rId1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99A24EAB-485A-430A-A98D-27BF3719CC46}">
          <p14:sldIdLst>
            <p14:sldId id="259"/>
            <p14:sldId id="260"/>
            <p14:sldId id="269"/>
            <p14:sldId id="268"/>
            <p14:sldId id="266"/>
            <p14:sldId id="267"/>
            <p14:sldId id="262"/>
            <p14:sldId id="263"/>
            <p14:sldId id="264"/>
            <p14:sldId id="265"/>
            <p14:sldId id="270"/>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443982"/>
    <a:srgbClr val="208F8C"/>
    <a:srgbClr val="90D643"/>
    <a:srgbClr val="5C00A5"/>
    <a:srgbClr val="CA4678"/>
    <a:srgbClr val="FDB32E"/>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54" d="100"/>
          <a:sy n="154" d="100"/>
        </p:scale>
        <p:origin x="534" y="12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6.wmf"/><Relationship Id="rId1" Type="http://schemas.openxmlformats.org/officeDocument/2006/relationships/image" Target="../media/image5.wmf"/></Relationships>
</file>

<file path=ppt/drawings/_rels/vmlDrawing2.vml.rels><?xml version="1.0" encoding="UTF-8" standalone="yes"?>
<Relationships xmlns="http://schemas.openxmlformats.org/package/2006/relationships"><Relationship Id="rId2" Type="http://schemas.openxmlformats.org/officeDocument/2006/relationships/image" Target="../media/image8.wmf"/><Relationship Id="rId1" Type="http://schemas.openxmlformats.org/officeDocument/2006/relationships/image" Target="../media/image7.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9.w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10.w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11.w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12.w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13.wmf"/></Relationship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3.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3.pn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le Slide">
    <p:bg>
      <p:bgPr>
        <a:solidFill>
          <a:srgbClr val="000D24"/>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58D9AC-9D41-AB4C-8816-A80F6D8F0E0F}"/>
              </a:ext>
            </a:extLst>
          </p:cNvPr>
          <p:cNvSpPr>
            <a:spLocks noGrp="1"/>
          </p:cNvSpPr>
          <p:nvPr>
            <p:ph type="ctrTitle" hasCustomPrompt="1"/>
          </p:nvPr>
        </p:nvSpPr>
        <p:spPr>
          <a:xfrm>
            <a:off x="1397977" y="2177974"/>
            <a:ext cx="9270023" cy="1358845"/>
          </a:xfrm>
          <a:prstGeom prst="rect">
            <a:avLst/>
          </a:prstGeom>
        </p:spPr>
        <p:txBody>
          <a:bodyPr anchor="ctr">
            <a:normAutofit/>
          </a:bodyPr>
          <a:lstStyle>
            <a:lvl1pPr algn="ctr">
              <a:defRPr sz="4400" b="1"/>
            </a:lvl1pPr>
          </a:lstStyle>
          <a:p>
            <a:r>
              <a:rPr lang="en-GB" dirty="0"/>
              <a:t>Insert your title</a:t>
            </a:r>
          </a:p>
        </p:txBody>
      </p:sp>
      <p:sp>
        <p:nvSpPr>
          <p:cNvPr id="3" name="Subtitle 2">
            <a:extLst>
              <a:ext uri="{FF2B5EF4-FFF2-40B4-BE49-F238E27FC236}">
                <a16:creationId xmlns:a16="http://schemas.microsoft.com/office/drawing/2014/main" id="{CE727D59-0AD3-8241-8882-C3FB8614AA7F}"/>
              </a:ext>
            </a:extLst>
          </p:cNvPr>
          <p:cNvSpPr>
            <a:spLocks noGrp="1"/>
          </p:cNvSpPr>
          <p:nvPr>
            <p:ph type="subTitle" idx="1" hasCustomPrompt="1"/>
          </p:nvPr>
        </p:nvSpPr>
        <p:spPr>
          <a:xfrm>
            <a:off x="1397977" y="4195482"/>
            <a:ext cx="9270023" cy="735106"/>
          </a:xfrm>
        </p:spPr>
        <p:txBody>
          <a:bodyPr anchor="ctr"/>
          <a:lstStyle>
            <a:lvl1pPr marL="0" indent="0" algn="ctr">
              <a:buNone/>
              <a:defRPr sz="2400"/>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en-US" dirty="0"/>
              <a:t>Manuel Kober-Czerny</a:t>
            </a:r>
            <a:endParaRPr lang="en-GB" dirty="0"/>
          </a:p>
        </p:txBody>
      </p:sp>
      <p:pic>
        <p:nvPicPr>
          <p:cNvPr id="9" name="Picture 8">
            <a:extLst>
              <a:ext uri="{FF2B5EF4-FFF2-40B4-BE49-F238E27FC236}">
                <a16:creationId xmlns:a16="http://schemas.microsoft.com/office/drawing/2014/main" id="{8217E02E-3743-2948-A45E-58A2BC80733C}"/>
              </a:ext>
            </a:extLst>
          </p:cNvPr>
          <p:cNvPicPr>
            <a:picLocks noChangeAspect="1"/>
          </p:cNvPicPr>
          <p:nvPr/>
        </p:nvPicPr>
        <p:blipFill>
          <a:blip r:embed="rId2"/>
          <a:stretch>
            <a:fillRect/>
          </a:stretch>
        </p:blipFill>
        <p:spPr>
          <a:xfrm>
            <a:off x="304183" y="233765"/>
            <a:ext cx="1641344" cy="1139686"/>
          </a:xfrm>
          <a:prstGeom prst="rect">
            <a:avLst/>
          </a:prstGeom>
        </p:spPr>
      </p:pic>
      <p:sp>
        <p:nvSpPr>
          <p:cNvPr id="10" name="TextBox 9">
            <a:extLst>
              <a:ext uri="{FF2B5EF4-FFF2-40B4-BE49-F238E27FC236}">
                <a16:creationId xmlns:a16="http://schemas.microsoft.com/office/drawing/2014/main" id="{40910C8C-B6EF-0A45-B351-5AAB98DAB5DE}"/>
              </a:ext>
            </a:extLst>
          </p:cNvPr>
          <p:cNvSpPr txBox="1"/>
          <p:nvPr/>
        </p:nvSpPr>
        <p:spPr>
          <a:xfrm>
            <a:off x="1051316" y="1070271"/>
            <a:ext cx="2315057" cy="461665"/>
          </a:xfrm>
          <a:prstGeom prst="rect">
            <a:avLst/>
          </a:prstGeom>
          <a:noFill/>
        </p:spPr>
        <p:txBody>
          <a:bodyPr wrap="none" rtlCol="0">
            <a:spAutoFit/>
          </a:bodyPr>
          <a:lstStyle/>
          <a:p>
            <a:r>
              <a:rPr lang="en-GB" sz="1200" b="1" i="0" kern="1200" dirty="0">
                <a:solidFill>
                  <a:schemeClr val="tx1"/>
                </a:solidFill>
                <a:effectLst/>
                <a:latin typeface="+mn-lt"/>
                <a:ea typeface="+mn-ea"/>
                <a:cs typeface="+mn-cs"/>
              </a:rPr>
              <a:t>Photovoltaic and </a:t>
            </a:r>
          </a:p>
          <a:p>
            <a:r>
              <a:rPr lang="en-GB" sz="1200" b="1" i="0" kern="1200" dirty="0">
                <a:solidFill>
                  <a:schemeClr val="tx1"/>
                </a:solidFill>
                <a:effectLst/>
                <a:latin typeface="+mn-lt"/>
                <a:ea typeface="+mn-ea"/>
                <a:cs typeface="+mn-cs"/>
              </a:rPr>
              <a:t>Optoelectronic Device Group</a:t>
            </a:r>
          </a:p>
        </p:txBody>
      </p:sp>
      <p:sp>
        <p:nvSpPr>
          <p:cNvPr id="11" name="Rectangle 10">
            <a:extLst>
              <a:ext uri="{FF2B5EF4-FFF2-40B4-BE49-F238E27FC236}">
                <a16:creationId xmlns:a16="http://schemas.microsoft.com/office/drawing/2014/main" id="{D21DD72B-2D22-5A48-A641-C15AB246E333}"/>
              </a:ext>
            </a:extLst>
          </p:cNvPr>
          <p:cNvSpPr/>
          <p:nvPr/>
        </p:nvSpPr>
        <p:spPr>
          <a:xfrm flipV="1">
            <a:off x="0" y="1589056"/>
            <a:ext cx="12192000" cy="94654"/>
          </a:xfrm>
          <a:prstGeom prst="rect">
            <a:avLst/>
          </a:prstGeom>
          <a:gradFill>
            <a:gsLst>
              <a:gs pos="0">
                <a:schemeClr val="tx1"/>
              </a:gs>
              <a:gs pos="62000">
                <a:schemeClr val="tx1"/>
              </a:gs>
              <a:gs pos="76000">
                <a:srgbClr val="FFB49F"/>
              </a:gs>
              <a:gs pos="94000">
                <a:schemeClr val="accent4">
                  <a:lumMod val="60000"/>
                  <a:lumOff val="40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12" name="Rectangle 11">
            <a:extLst>
              <a:ext uri="{FF2B5EF4-FFF2-40B4-BE49-F238E27FC236}">
                <a16:creationId xmlns:a16="http://schemas.microsoft.com/office/drawing/2014/main" id="{85AE81A4-5546-C343-A5DC-8EAF7C8DB15B}"/>
              </a:ext>
            </a:extLst>
          </p:cNvPr>
          <p:cNvSpPr/>
          <p:nvPr/>
        </p:nvSpPr>
        <p:spPr>
          <a:xfrm flipV="1">
            <a:off x="0" y="6234256"/>
            <a:ext cx="12192000" cy="45719"/>
          </a:xfrm>
          <a:prstGeom prst="rect">
            <a:avLst/>
          </a:prstGeom>
          <a:gradFill>
            <a:gsLst>
              <a:gs pos="0">
                <a:schemeClr val="tx1"/>
              </a:gs>
              <a:gs pos="62000">
                <a:schemeClr val="tx1"/>
              </a:gs>
              <a:gs pos="76000">
                <a:srgbClr val="FFB49F"/>
              </a:gs>
              <a:gs pos="95000">
                <a:schemeClr val="accent4">
                  <a:lumMod val="60000"/>
                  <a:lumOff val="40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17" name="Text Placeholder 16">
            <a:extLst>
              <a:ext uri="{FF2B5EF4-FFF2-40B4-BE49-F238E27FC236}">
                <a16:creationId xmlns:a16="http://schemas.microsoft.com/office/drawing/2014/main" id="{75DA52F1-442E-B845-8C93-042344AFEE60}"/>
              </a:ext>
            </a:extLst>
          </p:cNvPr>
          <p:cNvSpPr>
            <a:spLocks noGrp="1"/>
          </p:cNvSpPr>
          <p:nvPr>
            <p:ph type="body" sz="quarter" idx="12" hasCustomPrompt="1"/>
          </p:nvPr>
        </p:nvSpPr>
        <p:spPr>
          <a:xfrm>
            <a:off x="1397977" y="5286110"/>
            <a:ext cx="9270023" cy="574675"/>
          </a:xfrm>
        </p:spPr>
        <p:txBody>
          <a:bodyPr anchor="ctr">
            <a:normAutofit/>
          </a:bodyPr>
          <a:lstStyle>
            <a:lvl1pPr marL="0" indent="0" algn="ctr">
              <a:buNone/>
              <a:defRPr sz="1600"/>
            </a:lvl1pPr>
          </a:lstStyle>
          <a:p>
            <a:pPr lvl="0"/>
            <a:r>
              <a:rPr lang="en-GB" dirty="0"/>
              <a:t>Insert date and place</a:t>
            </a:r>
          </a:p>
        </p:txBody>
      </p:sp>
      <p:sp>
        <p:nvSpPr>
          <p:cNvPr id="19" name="Text Placeholder 18">
            <a:extLst>
              <a:ext uri="{FF2B5EF4-FFF2-40B4-BE49-F238E27FC236}">
                <a16:creationId xmlns:a16="http://schemas.microsoft.com/office/drawing/2014/main" id="{35DD6418-9A19-4446-8C7F-83D12D06C679}"/>
              </a:ext>
            </a:extLst>
          </p:cNvPr>
          <p:cNvSpPr>
            <a:spLocks noGrp="1"/>
          </p:cNvSpPr>
          <p:nvPr>
            <p:ph type="body" sz="quarter" idx="13" hasCustomPrompt="1"/>
          </p:nvPr>
        </p:nvSpPr>
        <p:spPr>
          <a:xfrm>
            <a:off x="4134338" y="6369294"/>
            <a:ext cx="3797300" cy="387350"/>
          </a:xfrm>
        </p:spPr>
        <p:txBody>
          <a:bodyPr anchor="ctr">
            <a:normAutofit/>
          </a:bodyPr>
          <a:lstStyle>
            <a:lvl1pPr marL="0" indent="0" algn="ctr">
              <a:buNone/>
              <a:defRPr sz="1400">
                <a:solidFill>
                  <a:schemeClr val="tx1"/>
                </a:solidFill>
              </a:defRPr>
            </a:lvl1pPr>
          </a:lstStyle>
          <a:p>
            <a:pPr lvl="0"/>
            <a:r>
              <a:rPr lang="en-GB" dirty="0"/>
              <a:t>manuel.kober-czerny@physics.ox.ac.uk</a:t>
            </a:r>
          </a:p>
        </p:txBody>
      </p:sp>
      <p:sp>
        <p:nvSpPr>
          <p:cNvPr id="25" name="Rectangle 24">
            <a:extLst>
              <a:ext uri="{FF2B5EF4-FFF2-40B4-BE49-F238E27FC236}">
                <a16:creationId xmlns:a16="http://schemas.microsoft.com/office/drawing/2014/main" id="{3FB23206-7103-1143-AA4E-C283ED5BDCFC}"/>
              </a:ext>
            </a:extLst>
          </p:cNvPr>
          <p:cNvSpPr/>
          <p:nvPr/>
        </p:nvSpPr>
        <p:spPr>
          <a:xfrm flipV="1">
            <a:off x="0" y="1742641"/>
            <a:ext cx="12192000" cy="45719"/>
          </a:xfrm>
          <a:prstGeom prst="rect">
            <a:avLst/>
          </a:prstGeom>
          <a:gradFill>
            <a:gsLst>
              <a:gs pos="0">
                <a:schemeClr val="tx1"/>
              </a:gs>
              <a:gs pos="62000">
                <a:schemeClr val="tx1"/>
              </a:gs>
              <a:gs pos="76000">
                <a:srgbClr val="FFB49F"/>
              </a:gs>
              <a:gs pos="94000">
                <a:schemeClr val="accent4">
                  <a:lumMod val="60000"/>
                  <a:lumOff val="40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13" name="TextBox 12">
            <a:extLst>
              <a:ext uri="{FF2B5EF4-FFF2-40B4-BE49-F238E27FC236}">
                <a16:creationId xmlns:a16="http://schemas.microsoft.com/office/drawing/2014/main" id="{750ACC18-608C-4B39-8792-CBF30F2F1C9A}"/>
              </a:ext>
            </a:extLst>
          </p:cNvPr>
          <p:cNvSpPr txBox="1"/>
          <p:nvPr/>
        </p:nvSpPr>
        <p:spPr>
          <a:xfrm>
            <a:off x="52381" y="41764"/>
            <a:ext cx="1162498" cy="276999"/>
          </a:xfrm>
          <a:prstGeom prst="rect">
            <a:avLst/>
          </a:prstGeom>
          <a:noFill/>
        </p:spPr>
        <p:txBody>
          <a:bodyPr wrap="none" rtlCol="0">
            <a:spAutoFit/>
          </a:bodyPr>
          <a:lstStyle/>
          <a:p>
            <a:r>
              <a:rPr lang="en-GB" sz="1200" b="1" i="0" kern="1200" dirty="0">
                <a:solidFill>
                  <a:schemeClr val="tx1"/>
                </a:solidFill>
                <a:effectLst/>
                <a:latin typeface="+mn-lt"/>
                <a:ea typeface="+mn-ea"/>
                <a:cs typeface="+mn-cs"/>
              </a:rPr>
              <a:t>Snaith Group</a:t>
            </a:r>
          </a:p>
        </p:txBody>
      </p:sp>
      <p:grpSp>
        <p:nvGrpSpPr>
          <p:cNvPr id="4" name="Group 3">
            <a:extLst>
              <a:ext uri="{FF2B5EF4-FFF2-40B4-BE49-F238E27FC236}">
                <a16:creationId xmlns:a16="http://schemas.microsoft.com/office/drawing/2014/main" id="{786A2236-AF00-9049-8513-7DCA80CDFBA7}"/>
              </a:ext>
            </a:extLst>
          </p:cNvPr>
          <p:cNvGrpSpPr/>
          <p:nvPr/>
        </p:nvGrpSpPr>
        <p:grpSpPr>
          <a:xfrm>
            <a:off x="5427783" y="145316"/>
            <a:ext cx="1334309" cy="1353843"/>
            <a:chOff x="5361690" y="82494"/>
            <a:chExt cx="1468620" cy="1490120"/>
          </a:xfrm>
        </p:grpSpPr>
        <p:pic>
          <p:nvPicPr>
            <p:cNvPr id="29" name="Picture 28">
              <a:extLst>
                <a:ext uri="{FF2B5EF4-FFF2-40B4-BE49-F238E27FC236}">
                  <a16:creationId xmlns:a16="http://schemas.microsoft.com/office/drawing/2014/main" id="{8AE1BD8F-6062-7D4D-9AD5-F62E76DCFC77}"/>
                </a:ext>
              </a:extLst>
            </p:cNvPr>
            <p:cNvPicPr>
              <a:picLocks noChangeAspect="1"/>
            </p:cNvPicPr>
            <p:nvPr/>
          </p:nvPicPr>
          <p:blipFill>
            <a:blip r:embed="rId3"/>
            <a:stretch>
              <a:fillRect/>
            </a:stretch>
          </p:blipFill>
          <p:spPr>
            <a:xfrm>
              <a:off x="5361690" y="103994"/>
              <a:ext cx="1468620" cy="1468620"/>
            </a:xfrm>
            <a:prstGeom prst="rect">
              <a:avLst/>
            </a:prstGeom>
          </p:spPr>
        </p:pic>
        <p:sp>
          <p:nvSpPr>
            <p:cNvPr id="30" name="Rectangle 29">
              <a:extLst>
                <a:ext uri="{FF2B5EF4-FFF2-40B4-BE49-F238E27FC236}">
                  <a16:creationId xmlns:a16="http://schemas.microsoft.com/office/drawing/2014/main" id="{59E6B5A4-7687-9243-819D-8961A690477F}"/>
                </a:ext>
              </a:extLst>
            </p:cNvPr>
            <p:cNvSpPr/>
            <p:nvPr/>
          </p:nvSpPr>
          <p:spPr>
            <a:xfrm>
              <a:off x="5394553" y="82494"/>
              <a:ext cx="1395569" cy="142942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pic>
        <p:nvPicPr>
          <p:cNvPr id="32" name="Picture 31">
            <a:extLst>
              <a:ext uri="{FF2B5EF4-FFF2-40B4-BE49-F238E27FC236}">
                <a16:creationId xmlns:a16="http://schemas.microsoft.com/office/drawing/2014/main" id="{A61E7EA6-9B3A-4A43-99DF-95E998D8E8AC}"/>
              </a:ext>
            </a:extLst>
          </p:cNvPr>
          <p:cNvPicPr>
            <a:picLocks noChangeAspect="1"/>
          </p:cNvPicPr>
          <p:nvPr/>
        </p:nvPicPr>
        <p:blipFill>
          <a:blip r:embed="rId4">
            <a:extLst>
              <a:ext uri="{BEBA8EAE-BF5A-486C-A8C5-ECC9F3942E4B}">
                <a14:imgProps xmlns:a14="http://schemas.microsoft.com/office/drawing/2010/main">
                  <a14:imgLayer r:embed="rId5">
                    <a14:imgEffect>
                      <a14:backgroundRemoval t="9901" b="89604" l="925" r="99559">
                        <a14:foregroundMark x1="38590" y1="57921" x2="38590" y2="57921"/>
                        <a14:foregroundMark x1="44405" y1="49752" x2="44405" y2="49752"/>
                        <a14:foregroundMark x1="49604" y1="43564" x2="49604" y2="43564"/>
                        <a14:foregroundMark x1="55022" y1="57178" x2="55022" y2="57178"/>
                        <a14:foregroundMark x1="60969" y1="47525" x2="60969" y2="47525"/>
                        <a14:foregroundMark x1="66784" y1="49010" x2="66784" y2="49010"/>
                        <a14:foregroundMark x1="72467" y1="44802" x2="72467" y2="44802"/>
                        <a14:foregroundMark x1="77885" y1="47030" x2="77885" y2="47030"/>
                        <a14:foregroundMark x1="82599" y1="49010" x2="82599" y2="49010"/>
                        <a14:foregroundMark x1="87225" y1="47030" x2="87225" y2="47030"/>
                        <a14:foregroundMark x1="87577" y1="23267" x2="87577" y2="23267"/>
                        <a14:foregroundMark x1="89780" y1="48267" x2="89780" y2="48267"/>
                        <a14:foregroundMark x1="97401" y1="59901" x2="97401" y2="59901"/>
                        <a14:foregroundMark x1="27445" y1="36634" x2="27445" y2="36634"/>
                        <a14:foregroundMark x1="21057" y1="52475" x2="21057" y2="52475"/>
                        <a14:foregroundMark x1="16079" y1="56436" x2="16079" y2="56436"/>
                        <a14:foregroundMark x1="10661" y1="50990" x2="10661" y2="50990"/>
                        <a14:foregroundMark x1="5330" y1="50990" x2="5330" y2="50990"/>
                      </a14:backgroundRemoval>
                    </a14:imgEffect>
                  </a14:imgLayer>
                </a14:imgProps>
              </a:ext>
            </a:extLst>
          </a:blip>
          <a:stretch>
            <a:fillRect/>
          </a:stretch>
        </p:blipFill>
        <p:spPr>
          <a:xfrm>
            <a:off x="9355015" y="1012441"/>
            <a:ext cx="2718997" cy="483910"/>
          </a:xfrm>
          <a:prstGeom prst="rect">
            <a:avLst/>
          </a:prstGeom>
        </p:spPr>
      </p:pic>
    </p:spTree>
    <p:extLst>
      <p:ext uri="{BB962C8B-B14F-4D97-AF65-F5344CB8AC3E}">
        <p14:creationId xmlns:p14="http://schemas.microsoft.com/office/powerpoint/2010/main" val="962736513"/>
      </p:ext>
    </p:extLst>
  </p:cSld>
  <p:clrMapOvr>
    <a:overrideClrMapping bg1="dk1" tx1="lt1" bg2="dk2" tx2="lt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cSld name="1_ContentSlide">
    <p:bg>
      <p:bgPr>
        <a:pattFill prst="pct10">
          <a:fgClr>
            <a:schemeClr val="bg2"/>
          </a:fgClr>
          <a:bgClr>
            <a:schemeClr val="bg1"/>
          </a:bgClr>
        </a:pattFill>
        <a:effectLst/>
      </p:bgPr>
    </p:bg>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DC3CCFC0-D00E-1B42-BA2F-F017579D3FCE}"/>
              </a:ext>
            </a:extLst>
          </p:cNvPr>
          <p:cNvSpPr/>
          <p:nvPr/>
        </p:nvSpPr>
        <p:spPr>
          <a:xfrm>
            <a:off x="0" y="6521962"/>
            <a:ext cx="12192000" cy="363624"/>
          </a:xfrm>
          <a:prstGeom prst="rect">
            <a:avLst/>
          </a:prstGeom>
          <a:gradFill flip="none" rotWithShape="1">
            <a:gsLst>
              <a:gs pos="0">
                <a:srgbClr val="000D24"/>
              </a:gs>
              <a:gs pos="62000">
                <a:srgbClr val="000D24"/>
              </a:gs>
              <a:gs pos="79000">
                <a:srgbClr val="000D24"/>
              </a:gs>
              <a:gs pos="96000">
                <a:schemeClr val="bg1"/>
              </a:gs>
            </a:gsLst>
            <a:lin ang="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solidFill>
                <a:schemeClr val="tx1"/>
              </a:solidFill>
            </a:endParaRPr>
          </a:p>
        </p:txBody>
      </p:sp>
      <p:sp>
        <p:nvSpPr>
          <p:cNvPr id="7" name="Rectangle 6">
            <a:extLst>
              <a:ext uri="{FF2B5EF4-FFF2-40B4-BE49-F238E27FC236}">
                <a16:creationId xmlns:a16="http://schemas.microsoft.com/office/drawing/2014/main" id="{2FFC51A1-9B19-B24C-BF87-D75358DC28E5}"/>
              </a:ext>
            </a:extLst>
          </p:cNvPr>
          <p:cNvSpPr/>
          <p:nvPr/>
        </p:nvSpPr>
        <p:spPr>
          <a:xfrm>
            <a:off x="1" y="2"/>
            <a:ext cx="11540066" cy="954155"/>
          </a:xfrm>
          <a:prstGeom prst="rect">
            <a:avLst/>
          </a:prstGeom>
          <a:gradFill flip="none" rotWithShape="1">
            <a:gsLst>
              <a:gs pos="0">
                <a:srgbClr val="000D24"/>
              </a:gs>
              <a:gs pos="68000">
                <a:srgbClr val="000D24"/>
              </a:gs>
              <a:gs pos="81000">
                <a:srgbClr val="000D24">
                  <a:alpha val="67000"/>
                </a:srgbClr>
              </a:gs>
              <a:gs pos="96000">
                <a:schemeClr val="bg1"/>
              </a:gs>
            </a:gsLst>
            <a:lin ang="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2" name="Title 1">
            <a:extLst>
              <a:ext uri="{FF2B5EF4-FFF2-40B4-BE49-F238E27FC236}">
                <a16:creationId xmlns:a16="http://schemas.microsoft.com/office/drawing/2014/main" id="{1C6D4BCE-1BEF-3B42-A9A1-A1DCE6201E3D}"/>
              </a:ext>
            </a:extLst>
          </p:cNvPr>
          <p:cNvSpPr>
            <a:spLocks noGrp="1"/>
          </p:cNvSpPr>
          <p:nvPr>
            <p:ph type="title" hasCustomPrompt="1"/>
          </p:nvPr>
        </p:nvSpPr>
        <p:spPr>
          <a:xfrm>
            <a:off x="1515654" y="235763"/>
            <a:ext cx="9175095" cy="571063"/>
          </a:xfrm>
          <a:prstGeom prst="rect">
            <a:avLst/>
          </a:prstGeom>
        </p:spPr>
        <p:txBody>
          <a:bodyPr>
            <a:noAutofit/>
          </a:bodyPr>
          <a:lstStyle>
            <a:lvl1pPr algn="ctr">
              <a:defRPr sz="3600" b="1">
                <a:solidFill>
                  <a:schemeClr val="bg1"/>
                </a:solidFill>
                <a:latin typeface="+mj-lt"/>
              </a:defRPr>
            </a:lvl1pPr>
          </a:lstStyle>
          <a:p>
            <a:r>
              <a:rPr lang="en-US" dirty="0"/>
              <a:t>Insert slide title</a:t>
            </a:r>
            <a:endParaRPr lang="en-GB" dirty="0"/>
          </a:p>
        </p:txBody>
      </p:sp>
      <p:pic>
        <p:nvPicPr>
          <p:cNvPr id="9" name="Picture 8">
            <a:extLst>
              <a:ext uri="{FF2B5EF4-FFF2-40B4-BE49-F238E27FC236}">
                <a16:creationId xmlns:a16="http://schemas.microsoft.com/office/drawing/2014/main" id="{07ED6B08-E046-A747-8C61-2A741227561B}"/>
              </a:ext>
            </a:extLst>
          </p:cNvPr>
          <p:cNvPicPr>
            <a:picLocks noChangeAspect="1"/>
          </p:cNvPicPr>
          <p:nvPr/>
        </p:nvPicPr>
        <p:blipFill>
          <a:blip r:embed="rId2"/>
          <a:stretch>
            <a:fillRect/>
          </a:stretch>
        </p:blipFill>
        <p:spPr>
          <a:xfrm>
            <a:off x="139427" y="39757"/>
            <a:ext cx="1236800" cy="858786"/>
          </a:xfrm>
          <a:prstGeom prst="rect">
            <a:avLst/>
          </a:prstGeom>
        </p:spPr>
      </p:pic>
      <p:sp>
        <p:nvSpPr>
          <p:cNvPr id="17" name="Text Placeholder 16">
            <a:extLst>
              <a:ext uri="{FF2B5EF4-FFF2-40B4-BE49-F238E27FC236}">
                <a16:creationId xmlns:a16="http://schemas.microsoft.com/office/drawing/2014/main" id="{422A445C-5F9F-8C48-B325-8FA3D82529C3}"/>
              </a:ext>
            </a:extLst>
          </p:cNvPr>
          <p:cNvSpPr>
            <a:spLocks noGrp="1"/>
          </p:cNvSpPr>
          <p:nvPr>
            <p:ph type="body" sz="quarter" idx="13" hasCustomPrompt="1"/>
          </p:nvPr>
        </p:nvSpPr>
        <p:spPr>
          <a:xfrm>
            <a:off x="4350680" y="6527649"/>
            <a:ext cx="3407159" cy="373062"/>
          </a:xfrm>
        </p:spPr>
        <p:txBody>
          <a:bodyPr anchor="ctr">
            <a:normAutofit/>
          </a:bodyPr>
          <a:lstStyle>
            <a:lvl1pPr marL="0" indent="0" algn="ctr">
              <a:buNone/>
              <a:defRPr sz="1400">
                <a:solidFill>
                  <a:schemeClr val="bg1"/>
                </a:solidFill>
              </a:defRPr>
            </a:lvl1pPr>
          </a:lstStyle>
          <a:p>
            <a:pPr lvl="0"/>
            <a:r>
              <a:rPr lang="en-GB" dirty="0"/>
              <a:t>manuel.kober-czerny@physics.ox.ac.uk</a:t>
            </a:r>
          </a:p>
        </p:txBody>
      </p:sp>
      <p:sp>
        <p:nvSpPr>
          <p:cNvPr id="18" name="Text Placeholder 16">
            <a:extLst>
              <a:ext uri="{FF2B5EF4-FFF2-40B4-BE49-F238E27FC236}">
                <a16:creationId xmlns:a16="http://schemas.microsoft.com/office/drawing/2014/main" id="{EE043212-F9FC-8647-8840-51F801DB3C35}"/>
              </a:ext>
            </a:extLst>
          </p:cNvPr>
          <p:cNvSpPr>
            <a:spLocks noGrp="1"/>
          </p:cNvSpPr>
          <p:nvPr>
            <p:ph type="body" sz="quarter" idx="14" hasCustomPrompt="1"/>
          </p:nvPr>
        </p:nvSpPr>
        <p:spPr>
          <a:xfrm>
            <a:off x="0" y="6523156"/>
            <a:ext cx="3144837" cy="373062"/>
          </a:xfrm>
        </p:spPr>
        <p:txBody>
          <a:bodyPr anchor="ctr">
            <a:normAutofit/>
          </a:bodyPr>
          <a:lstStyle>
            <a:lvl1pPr marL="0" indent="0" algn="ctr">
              <a:buNone/>
              <a:defRPr sz="1400">
                <a:solidFill>
                  <a:schemeClr val="bg1"/>
                </a:solidFill>
              </a:defRPr>
            </a:lvl1pPr>
          </a:lstStyle>
          <a:p>
            <a:pPr lvl="0"/>
            <a:r>
              <a:rPr lang="en-GB" dirty="0"/>
              <a:t>Manuel Kober-Czerny</a:t>
            </a:r>
          </a:p>
        </p:txBody>
      </p:sp>
      <p:sp>
        <p:nvSpPr>
          <p:cNvPr id="10" name="Slide Number Placeholder 9">
            <a:extLst>
              <a:ext uri="{FF2B5EF4-FFF2-40B4-BE49-F238E27FC236}">
                <a16:creationId xmlns:a16="http://schemas.microsoft.com/office/drawing/2014/main" id="{381249E5-AABD-8142-BC39-532C8060D321}"/>
              </a:ext>
            </a:extLst>
          </p:cNvPr>
          <p:cNvSpPr>
            <a:spLocks noGrp="1"/>
          </p:cNvSpPr>
          <p:nvPr>
            <p:ph type="sldNum" sz="quarter" idx="17"/>
          </p:nvPr>
        </p:nvSpPr>
        <p:spPr>
          <a:xfrm>
            <a:off x="9382205" y="6518382"/>
            <a:ext cx="2743200" cy="365125"/>
          </a:xfrm>
        </p:spPr>
        <p:txBody>
          <a:bodyPr/>
          <a:lstStyle>
            <a:lvl1pPr>
              <a:defRPr>
                <a:solidFill>
                  <a:schemeClr val="tx1"/>
                </a:solidFill>
              </a:defRPr>
            </a:lvl1pPr>
          </a:lstStyle>
          <a:p>
            <a:fld id="{510654E8-8657-4A7B-B127-7B88AB36FB25}" type="slidenum">
              <a:rPr lang="en-GB" smtClean="0"/>
              <a:t>‹#›</a:t>
            </a:fld>
            <a:endParaRPr lang="en-GB"/>
          </a:p>
        </p:txBody>
      </p:sp>
      <p:sp>
        <p:nvSpPr>
          <p:cNvPr id="12" name="Rectangle 11">
            <a:extLst>
              <a:ext uri="{FF2B5EF4-FFF2-40B4-BE49-F238E27FC236}">
                <a16:creationId xmlns:a16="http://schemas.microsoft.com/office/drawing/2014/main" id="{907F572E-B19A-8C4E-850F-909D64B242D2}"/>
              </a:ext>
            </a:extLst>
          </p:cNvPr>
          <p:cNvSpPr/>
          <p:nvPr/>
        </p:nvSpPr>
        <p:spPr>
          <a:xfrm rot="10800000" flipV="1">
            <a:off x="0" y="956340"/>
            <a:ext cx="12192000" cy="86247"/>
          </a:xfrm>
          <a:prstGeom prst="rect">
            <a:avLst/>
          </a:prstGeom>
          <a:gradFill>
            <a:gsLst>
              <a:gs pos="0">
                <a:schemeClr val="bg1"/>
              </a:gs>
              <a:gs pos="62000">
                <a:schemeClr val="bg1"/>
              </a:gs>
              <a:gs pos="76000">
                <a:srgbClr val="FFB49F"/>
              </a:gs>
              <a:gs pos="94000">
                <a:schemeClr val="accent4">
                  <a:lumMod val="60000"/>
                  <a:lumOff val="40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13" name="Rectangle 12">
            <a:extLst>
              <a:ext uri="{FF2B5EF4-FFF2-40B4-BE49-F238E27FC236}">
                <a16:creationId xmlns:a16="http://schemas.microsoft.com/office/drawing/2014/main" id="{DABEB9F4-4AB0-2F4B-91A6-4159CD6BF6DC}"/>
              </a:ext>
            </a:extLst>
          </p:cNvPr>
          <p:cNvSpPr/>
          <p:nvPr/>
        </p:nvSpPr>
        <p:spPr>
          <a:xfrm rot="10800000" flipV="1">
            <a:off x="0" y="6443606"/>
            <a:ext cx="12192000" cy="86247"/>
          </a:xfrm>
          <a:prstGeom prst="rect">
            <a:avLst/>
          </a:prstGeom>
          <a:gradFill>
            <a:gsLst>
              <a:gs pos="0">
                <a:schemeClr val="bg1"/>
              </a:gs>
              <a:gs pos="62000">
                <a:schemeClr val="bg1"/>
              </a:gs>
              <a:gs pos="76000">
                <a:srgbClr val="FFB49F"/>
              </a:gs>
              <a:gs pos="94000">
                <a:schemeClr val="accent4">
                  <a:lumMod val="60000"/>
                  <a:lumOff val="40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14" name="Rectangle 13">
            <a:extLst>
              <a:ext uri="{FF2B5EF4-FFF2-40B4-BE49-F238E27FC236}">
                <a16:creationId xmlns:a16="http://schemas.microsoft.com/office/drawing/2014/main" id="{95BBAC42-62A3-8B41-8606-4E37A2339C4D}"/>
              </a:ext>
            </a:extLst>
          </p:cNvPr>
          <p:cNvSpPr/>
          <p:nvPr/>
        </p:nvSpPr>
        <p:spPr>
          <a:xfrm>
            <a:off x="-3" y="6423229"/>
            <a:ext cx="12140648" cy="52572"/>
          </a:xfrm>
          <a:prstGeom prst="rect">
            <a:avLst/>
          </a:prstGeom>
          <a:gradFill flip="none" rotWithShape="1">
            <a:gsLst>
              <a:gs pos="0">
                <a:srgbClr val="000D24"/>
              </a:gs>
              <a:gs pos="62000">
                <a:srgbClr val="000D24"/>
              </a:gs>
              <a:gs pos="85000">
                <a:srgbClr val="000D24"/>
              </a:gs>
              <a:gs pos="96000">
                <a:schemeClr val="bg1"/>
              </a:gs>
            </a:gsLst>
            <a:lin ang="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22" name="Rectangle 21">
            <a:extLst>
              <a:ext uri="{FF2B5EF4-FFF2-40B4-BE49-F238E27FC236}">
                <a16:creationId xmlns:a16="http://schemas.microsoft.com/office/drawing/2014/main" id="{957470B8-FA3C-B744-BBAE-3D4D24F3C03C}"/>
              </a:ext>
            </a:extLst>
          </p:cNvPr>
          <p:cNvSpPr/>
          <p:nvPr/>
        </p:nvSpPr>
        <p:spPr>
          <a:xfrm>
            <a:off x="-2" y="1019703"/>
            <a:ext cx="11453462" cy="61392"/>
          </a:xfrm>
          <a:prstGeom prst="rect">
            <a:avLst/>
          </a:prstGeom>
          <a:gradFill flip="none" rotWithShape="1">
            <a:gsLst>
              <a:gs pos="0">
                <a:srgbClr val="000D24"/>
              </a:gs>
              <a:gs pos="62000">
                <a:srgbClr val="000D24"/>
              </a:gs>
              <a:gs pos="78000">
                <a:srgbClr val="000D24">
                  <a:alpha val="71373"/>
                </a:srgbClr>
              </a:gs>
              <a:gs pos="97000">
                <a:schemeClr val="bg1"/>
              </a:gs>
            </a:gsLst>
            <a:lin ang="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16" name="Rectangle 15">
            <a:extLst>
              <a:ext uri="{FF2B5EF4-FFF2-40B4-BE49-F238E27FC236}">
                <a16:creationId xmlns:a16="http://schemas.microsoft.com/office/drawing/2014/main" id="{B28A10B9-A74D-684A-AF55-33D8DFD304DE}"/>
              </a:ext>
            </a:extLst>
          </p:cNvPr>
          <p:cNvSpPr/>
          <p:nvPr/>
        </p:nvSpPr>
        <p:spPr>
          <a:xfrm>
            <a:off x="11115805" y="70402"/>
            <a:ext cx="1006082" cy="1006082"/>
          </a:xfrm>
          <a:prstGeom prst="rect">
            <a:avLst/>
          </a:prstGeom>
          <a:noFill/>
          <a:ln w="19050">
            <a:solidFill>
              <a:srgbClr val="000D2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4" name="Picture 3">
            <a:extLst>
              <a:ext uri="{FF2B5EF4-FFF2-40B4-BE49-F238E27FC236}">
                <a16:creationId xmlns:a16="http://schemas.microsoft.com/office/drawing/2014/main" id="{72D4095F-505B-964A-9223-1DD0C0024EBC}"/>
              </a:ext>
            </a:extLst>
          </p:cNvPr>
          <p:cNvPicPr>
            <a:picLocks noChangeAspect="1"/>
          </p:cNvPicPr>
          <p:nvPr/>
        </p:nvPicPr>
        <p:blipFill>
          <a:blip r:embed="rId3">
            <a:duotone>
              <a:prstClr val="black"/>
              <a:srgbClr val="000D24">
                <a:tint val="45000"/>
                <a:satMod val="400000"/>
              </a:srgbClr>
            </a:duotone>
          </a:blip>
          <a:stretch>
            <a:fillRect/>
          </a:stretch>
        </p:blipFill>
        <p:spPr>
          <a:xfrm>
            <a:off x="11196783" y="142730"/>
            <a:ext cx="856816" cy="860478"/>
          </a:xfrm>
          <a:prstGeom prst="rect">
            <a:avLst/>
          </a:prstGeom>
        </p:spPr>
      </p:pic>
      <p:sp>
        <p:nvSpPr>
          <p:cNvPr id="5" name="Text Placeholder 4">
            <a:extLst>
              <a:ext uri="{FF2B5EF4-FFF2-40B4-BE49-F238E27FC236}">
                <a16:creationId xmlns:a16="http://schemas.microsoft.com/office/drawing/2014/main" id="{2E92DA61-858D-4079-82F8-30FAB9265011}"/>
              </a:ext>
            </a:extLst>
          </p:cNvPr>
          <p:cNvSpPr>
            <a:spLocks noGrp="1"/>
          </p:cNvSpPr>
          <p:nvPr>
            <p:ph type="body" sz="quarter" idx="18" hasCustomPrompt="1"/>
          </p:nvPr>
        </p:nvSpPr>
        <p:spPr>
          <a:xfrm>
            <a:off x="369093" y="6139790"/>
            <a:ext cx="11453813" cy="278828"/>
          </a:xfrm>
        </p:spPr>
        <p:txBody>
          <a:bodyPr>
            <a:noAutofit/>
          </a:bodyPr>
          <a:lstStyle>
            <a:lvl1pPr marL="0" indent="0">
              <a:buNone/>
              <a:defRPr sz="1300">
                <a:solidFill>
                  <a:schemeClr val="bg2">
                    <a:lumMod val="25000"/>
                  </a:schemeClr>
                </a:solidFill>
              </a:defRPr>
            </a:lvl1pPr>
            <a:lvl2pPr>
              <a:defRPr sz="1600"/>
            </a:lvl2pPr>
            <a:lvl3pPr>
              <a:defRPr sz="1400"/>
            </a:lvl3pPr>
            <a:lvl4pPr>
              <a:defRPr sz="1200"/>
            </a:lvl4pPr>
            <a:lvl5pPr>
              <a:defRPr sz="1200"/>
            </a:lvl5pPr>
          </a:lstStyle>
          <a:p>
            <a:pPr lvl="0"/>
            <a:r>
              <a:rPr lang="en-US" dirty="0"/>
              <a:t>Add References here…</a:t>
            </a:r>
          </a:p>
        </p:txBody>
      </p:sp>
    </p:spTree>
    <p:extLst>
      <p:ext uri="{BB962C8B-B14F-4D97-AF65-F5344CB8AC3E}">
        <p14:creationId xmlns:p14="http://schemas.microsoft.com/office/powerpoint/2010/main" val="3588304060"/>
      </p:ext>
    </p:extLst>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cSld name="1_Title Slide Fancy">
    <p:bg>
      <p:bgPr>
        <a:solidFill>
          <a:srgbClr val="000D24"/>
        </a:solidFill>
        <a:effectLst/>
      </p:bgPr>
    </p:bg>
    <p:spTree>
      <p:nvGrpSpPr>
        <p:cNvPr id="1" name=""/>
        <p:cNvGrpSpPr/>
        <p:nvPr/>
      </p:nvGrpSpPr>
      <p:grpSpPr>
        <a:xfrm>
          <a:off x="0" y="0"/>
          <a:ext cx="0" cy="0"/>
          <a:chOff x="0" y="0"/>
          <a:chExt cx="0" cy="0"/>
        </a:xfrm>
      </p:grpSpPr>
      <p:sp>
        <p:nvSpPr>
          <p:cNvPr id="18" name="Picture Placeholder 5">
            <a:extLst>
              <a:ext uri="{FF2B5EF4-FFF2-40B4-BE49-F238E27FC236}">
                <a16:creationId xmlns:a16="http://schemas.microsoft.com/office/drawing/2014/main" id="{AC3F83D0-CCFD-4016-82C3-6F9048E139BB}"/>
              </a:ext>
            </a:extLst>
          </p:cNvPr>
          <p:cNvSpPr>
            <a:spLocks noGrp="1"/>
          </p:cNvSpPr>
          <p:nvPr>
            <p:ph type="pic" sz="quarter" idx="15"/>
          </p:nvPr>
        </p:nvSpPr>
        <p:spPr>
          <a:xfrm>
            <a:off x="-516058" y="1944432"/>
            <a:ext cx="4337781" cy="4335543"/>
          </a:xfrm>
          <a:prstGeom prst="ellipse">
            <a:avLst/>
          </a:prstGeom>
          <a:solidFill>
            <a:schemeClr val="bg2"/>
          </a:solidFill>
        </p:spPr>
        <p:txBody>
          <a:bodyPr/>
          <a:lstStyle/>
          <a:p>
            <a:r>
              <a:rPr lang="en-US"/>
              <a:t>Click icon to add picture</a:t>
            </a:r>
            <a:endParaRPr lang="en-GB"/>
          </a:p>
        </p:txBody>
      </p:sp>
      <p:sp>
        <p:nvSpPr>
          <p:cNvPr id="2" name="Title 1">
            <a:extLst>
              <a:ext uri="{FF2B5EF4-FFF2-40B4-BE49-F238E27FC236}">
                <a16:creationId xmlns:a16="http://schemas.microsoft.com/office/drawing/2014/main" id="{5258D9AC-9D41-AB4C-8816-A80F6D8F0E0F}"/>
              </a:ext>
            </a:extLst>
          </p:cNvPr>
          <p:cNvSpPr>
            <a:spLocks noGrp="1"/>
          </p:cNvSpPr>
          <p:nvPr>
            <p:ph type="ctrTitle" hasCustomPrompt="1"/>
          </p:nvPr>
        </p:nvSpPr>
        <p:spPr>
          <a:xfrm>
            <a:off x="3727938" y="2177974"/>
            <a:ext cx="6940062" cy="1358845"/>
          </a:xfrm>
          <a:prstGeom prst="rect">
            <a:avLst/>
          </a:prstGeom>
        </p:spPr>
        <p:txBody>
          <a:bodyPr anchor="ctr">
            <a:normAutofit/>
          </a:bodyPr>
          <a:lstStyle>
            <a:lvl1pPr algn="ctr">
              <a:defRPr sz="4400" b="1"/>
            </a:lvl1pPr>
          </a:lstStyle>
          <a:p>
            <a:r>
              <a:rPr lang="en-GB" dirty="0"/>
              <a:t>Insert your title</a:t>
            </a:r>
          </a:p>
        </p:txBody>
      </p:sp>
      <p:sp>
        <p:nvSpPr>
          <p:cNvPr id="3" name="Subtitle 2">
            <a:extLst>
              <a:ext uri="{FF2B5EF4-FFF2-40B4-BE49-F238E27FC236}">
                <a16:creationId xmlns:a16="http://schemas.microsoft.com/office/drawing/2014/main" id="{CE727D59-0AD3-8241-8882-C3FB8614AA7F}"/>
              </a:ext>
            </a:extLst>
          </p:cNvPr>
          <p:cNvSpPr>
            <a:spLocks noGrp="1"/>
          </p:cNvSpPr>
          <p:nvPr>
            <p:ph type="subTitle" idx="1" hasCustomPrompt="1"/>
          </p:nvPr>
        </p:nvSpPr>
        <p:spPr>
          <a:xfrm>
            <a:off x="3727938" y="4195482"/>
            <a:ext cx="6940062" cy="735106"/>
          </a:xfrm>
        </p:spPr>
        <p:txBody>
          <a:bodyPr anchor="ctr"/>
          <a:lstStyle>
            <a:lvl1pPr marL="0" indent="0" algn="ctr">
              <a:buNone/>
              <a:defRPr sz="2400"/>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en-US" dirty="0"/>
              <a:t>Manuel Kober-Czerny</a:t>
            </a:r>
            <a:endParaRPr lang="en-GB" dirty="0"/>
          </a:p>
        </p:txBody>
      </p:sp>
      <p:pic>
        <p:nvPicPr>
          <p:cNvPr id="9" name="Picture 8">
            <a:extLst>
              <a:ext uri="{FF2B5EF4-FFF2-40B4-BE49-F238E27FC236}">
                <a16:creationId xmlns:a16="http://schemas.microsoft.com/office/drawing/2014/main" id="{8217E02E-3743-2948-A45E-58A2BC80733C}"/>
              </a:ext>
            </a:extLst>
          </p:cNvPr>
          <p:cNvPicPr>
            <a:picLocks noChangeAspect="1"/>
          </p:cNvPicPr>
          <p:nvPr/>
        </p:nvPicPr>
        <p:blipFill>
          <a:blip r:embed="rId2"/>
          <a:stretch>
            <a:fillRect/>
          </a:stretch>
        </p:blipFill>
        <p:spPr>
          <a:xfrm>
            <a:off x="304183" y="233765"/>
            <a:ext cx="1641344" cy="1139686"/>
          </a:xfrm>
          <a:prstGeom prst="rect">
            <a:avLst/>
          </a:prstGeom>
        </p:spPr>
      </p:pic>
      <p:sp>
        <p:nvSpPr>
          <p:cNvPr id="10" name="TextBox 9">
            <a:extLst>
              <a:ext uri="{FF2B5EF4-FFF2-40B4-BE49-F238E27FC236}">
                <a16:creationId xmlns:a16="http://schemas.microsoft.com/office/drawing/2014/main" id="{40910C8C-B6EF-0A45-B351-5AAB98DAB5DE}"/>
              </a:ext>
            </a:extLst>
          </p:cNvPr>
          <p:cNvSpPr txBox="1"/>
          <p:nvPr/>
        </p:nvSpPr>
        <p:spPr>
          <a:xfrm>
            <a:off x="1051316" y="1070271"/>
            <a:ext cx="2315057" cy="461665"/>
          </a:xfrm>
          <a:prstGeom prst="rect">
            <a:avLst/>
          </a:prstGeom>
          <a:noFill/>
        </p:spPr>
        <p:txBody>
          <a:bodyPr wrap="none" rtlCol="0">
            <a:spAutoFit/>
          </a:bodyPr>
          <a:lstStyle/>
          <a:p>
            <a:r>
              <a:rPr lang="en-GB" sz="1200" b="1" i="0" kern="1200" dirty="0">
                <a:solidFill>
                  <a:schemeClr val="tx1"/>
                </a:solidFill>
                <a:effectLst/>
                <a:latin typeface="+mn-lt"/>
                <a:ea typeface="+mn-ea"/>
                <a:cs typeface="+mn-cs"/>
              </a:rPr>
              <a:t>Photovoltaic and </a:t>
            </a:r>
          </a:p>
          <a:p>
            <a:r>
              <a:rPr lang="en-GB" sz="1200" b="1" i="0" kern="1200" dirty="0">
                <a:solidFill>
                  <a:schemeClr val="tx1"/>
                </a:solidFill>
                <a:effectLst/>
                <a:latin typeface="+mn-lt"/>
                <a:ea typeface="+mn-ea"/>
                <a:cs typeface="+mn-cs"/>
              </a:rPr>
              <a:t>Optoelectronic Device Group</a:t>
            </a:r>
          </a:p>
        </p:txBody>
      </p:sp>
      <p:sp>
        <p:nvSpPr>
          <p:cNvPr id="11" name="Rectangle 10">
            <a:extLst>
              <a:ext uri="{FF2B5EF4-FFF2-40B4-BE49-F238E27FC236}">
                <a16:creationId xmlns:a16="http://schemas.microsoft.com/office/drawing/2014/main" id="{D21DD72B-2D22-5A48-A641-C15AB246E333}"/>
              </a:ext>
            </a:extLst>
          </p:cNvPr>
          <p:cNvSpPr/>
          <p:nvPr/>
        </p:nvSpPr>
        <p:spPr>
          <a:xfrm flipV="1">
            <a:off x="0" y="1589056"/>
            <a:ext cx="12192000" cy="94654"/>
          </a:xfrm>
          <a:prstGeom prst="rect">
            <a:avLst/>
          </a:prstGeom>
          <a:gradFill>
            <a:gsLst>
              <a:gs pos="0">
                <a:schemeClr val="tx1"/>
              </a:gs>
              <a:gs pos="62000">
                <a:schemeClr val="tx1"/>
              </a:gs>
              <a:gs pos="76000">
                <a:srgbClr val="FFB49F"/>
              </a:gs>
              <a:gs pos="94000">
                <a:schemeClr val="accent4">
                  <a:lumMod val="60000"/>
                  <a:lumOff val="40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12" name="Rectangle 11">
            <a:extLst>
              <a:ext uri="{FF2B5EF4-FFF2-40B4-BE49-F238E27FC236}">
                <a16:creationId xmlns:a16="http://schemas.microsoft.com/office/drawing/2014/main" id="{85AE81A4-5546-C343-A5DC-8EAF7C8DB15B}"/>
              </a:ext>
            </a:extLst>
          </p:cNvPr>
          <p:cNvSpPr/>
          <p:nvPr/>
        </p:nvSpPr>
        <p:spPr>
          <a:xfrm flipV="1">
            <a:off x="0" y="6234256"/>
            <a:ext cx="12192000" cy="45719"/>
          </a:xfrm>
          <a:prstGeom prst="rect">
            <a:avLst/>
          </a:prstGeom>
          <a:gradFill>
            <a:gsLst>
              <a:gs pos="0">
                <a:schemeClr val="tx1"/>
              </a:gs>
              <a:gs pos="62000">
                <a:schemeClr val="tx1"/>
              </a:gs>
              <a:gs pos="76000">
                <a:srgbClr val="FFB49F"/>
              </a:gs>
              <a:gs pos="95000">
                <a:schemeClr val="accent4">
                  <a:lumMod val="60000"/>
                  <a:lumOff val="40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17" name="Text Placeholder 16">
            <a:extLst>
              <a:ext uri="{FF2B5EF4-FFF2-40B4-BE49-F238E27FC236}">
                <a16:creationId xmlns:a16="http://schemas.microsoft.com/office/drawing/2014/main" id="{75DA52F1-442E-B845-8C93-042344AFEE60}"/>
              </a:ext>
            </a:extLst>
          </p:cNvPr>
          <p:cNvSpPr>
            <a:spLocks noGrp="1"/>
          </p:cNvSpPr>
          <p:nvPr>
            <p:ph type="body" sz="quarter" idx="12" hasCustomPrompt="1"/>
          </p:nvPr>
        </p:nvSpPr>
        <p:spPr>
          <a:xfrm>
            <a:off x="3727938" y="5286110"/>
            <a:ext cx="6940062" cy="574675"/>
          </a:xfrm>
        </p:spPr>
        <p:txBody>
          <a:bodyPr anchor="ctr">
            <a:normAutofit/>
          </a:bodyPr>
          <a:lstStyle>
            <a:lvl1pPr marL="0" indent="0" algn="ctr">
              <a:buNone/>
              <a:defRPr sz="1600"/>
            </a:lvl1pPr>
          </a:lstStyle>
          <a:p>
            <a:pPr lvl="0"/>
            <a:r>
              <a:rPr lang="en-GB" dirty="0"/>
              <a:t>Insert date and place</a:t>
            </a:r>
          </a:p>
        </p:txBody>
      </p:sp>
      <p:sp>
        <p:nvSpPr>
          <p:cNvPr id="19" name="Text Placeholder 18">
            <a:extLst>
              <a:ext uri="{FF2B5EF4-FFF2-40B4-BE49-F238E27FC236}">
                <a16:creationId xmlns:a16="http://schemas.microsoft.com/office/drawing/2014/main" id="{35DD6418-9A19-4446-8C7F-83D12D06C679}"/>
              </a:ext>
            </a:extLst>
          </p:cNvPr>
          <p:cNvSpPr>
            <a:spLocks noGrp="1"/>
          </p:cNvSpPr>
          <p:nvPr>
            <p:ph type="body" sz="quarter" idx="13" hasCustomPrompt="1"/>
          </p:nvPr>
        </p:nvSpPr>
        <p:spPr>
          <a:xfrm>
            <a:off x="5299319" y="6384625"/>
            <a:ext cx="3797300" cy="387350"/>
          </a:xfrm>
        </p:spPr>
        <p:txBody>
          <a:bodyPr anchor="ctr">
            <a:normAutofit/>
          </a:bodyPr>
          <a:lstStyle>
            <a:lvl1pPr marL="0" indent="0" algn="ctr">
              <a:buNone/>
              <a:defRPr sz="1400">
                <a:solidFill>
                  <a:schemeClr val="tx1"/>
                </a:solidFill>
              </a:defRPr>
            </a:lvl1pPr>
          </a:lstStyle>
          <a:p>
            <a:pPr lvl="0"/>
            <a:r>
              <a:rPr lang="en-GB" dirty="0"/>
              <a:t>manuel.kober-czerny@physics.ox.ac.uk</a:t>
            </a:r>
          </a:p>
        </p:txBody>
      </p:sp>
      <p:sp>
        <p:nvSpPr>
          <p:cNvPr id="25" name="Rectangle 24">
            <a:extLst>
              <a:ext uri="{FF2B5EF4-FFF2-40B4-BE49-F238E27FC236}">
                <a16:creationId xmlns:a16="http://schemas.microsoft.com/office/drawing/2014/main" id="{3FB23206-7103-1143-AA4E-C283ED5BDCFC}"/>
              </a:ext>
            </a:extLst>
          </p:cNvPr>
          <p:cNvSpPr/>
          <p:nvPr/>
        </p:nvSpPr>
        <p:spPr>
          <a:xfrm flipV="1">
            <a:off x="0" y="1742641"/>
            <a:ext cx="12192000" cy="45719"/>
          </a:xfrm>
          <a:prstGeom prst="rect">
            <a:avLst/>
          </a:prstGeom>
          <a:gradFill>
            <a:gsLst>
              <a:gs pos="0">
                <a:schemeClr val="tx1"/>
              </a:gs>
              <a:gs pos="62000">
                <a:schemeClr val="tx1"/>
              </a:gs>
              <a:gs pos="76000">
                <a:srgbClr val="FFB49F"/>
              </a:gs>
              <a:gs pos="94000">
                <a:schemeClr val="accent4">
                  <a:lumMod val="60000"/>
                  <a:lumOff val="40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13" name="TextBox 12">
            <a:extLst>
              <a:ext uri="{FF2B5EF4-FFF2-40B4-BE49-F238E27FC236}">
                <a16:creationId xmlns:a16="http://schemas.microsoft.com/office/drawing/2014/main" id="{750ACC18-608C-4B39-8792-CBF30F2F1C9A}"/>
              </a:ext>
            </a:extLst>
          </p:cNvPr>
          <p:cNvSpPr txBox="1"/>
          <p:nvPr/>
        </p:nvSpPr>
        <p:spPr>
          <a:xfrm>
            <a:off x="52381" y="41764"/>
            <a:ext cx="1162498" cy="276999"/>
          </a:xfrm>
          <a:prstGeom prst="rect">
            <a:avLst/>
          </a:prstGeom>
          <a:noFill/>
        </p:spPr>
        <p:txBody>
          <a:bodyPr wrap="none" rtlCol="0">
            <a:spAutoFit/>
          </a:bodyPr>
          <a:lstStyle/>
          <a:p>
            <a:r>
              <a:rPr lang="en-GB" sz="1200" b="1" i="0" kern="1200" dirty="0">
                <a:solidFill>
                  <a:schemeClr val="tx1"/>
                </a:solidFill>
                <a:effectLst/>
                <a:latin typeface="+mn-lt"/>
                <a:ea typeface="+mn-ea"/>
                <a:cs typeface="+mn-cs"/>
              </a:rPr>
              <a:t>Snaith Group</a:t>
            </a:r>
          </a:p>
        </p:txBody>
      </p:sp>
      <p:grpSp>
        <p:nvGrpSpPr>
          <p:cNvPr id="4" name="Group 3">
            <a:extLst>
              <a:ext uri="{FF2B5EF4-FFF2-40B4-BE49-F238E27FC236}">
                <a16:creationId xmlns:a16="http://schemas.microsoft.com/office/drawing/2014/main" id="{786A2236-AF00-9049-8513-7DCA80CDFBA7}"/>
              </a:ext>
            </a:extLst>
          </p:cNvPr>
          <p:cNvGrpSpPr/>
          <p:nvPr/>
        </p:nvGrpSpPr>
        <p:grpSpPr>
          <a:xfrm>
            <a:off x="5427783" y="145316"/>
            <a:ext cx="1334309" cy="1353843"/>
            <a:chOff x="5361690" y="82494"/>
            <a:chExt cx="1468620" cy="1490120"/>
          </a:xfrm>
        </p:grpSpPr>
        <p:pic>
          <p:nvPicPr>
            <p:cNvPr id="29" name="Picture 28">
              <a:extLst>
                <a:ext uri="{FF2B5EF4-FFF2-40B4-BE49-F238E27FC236}">
                  <a16:creationId xmlns:a16="http://schemas.microsoft.com/office/drawing/2014/main" id="{8AE1BD8F-6062-7D4D-9AD5-F62E76DCFC77}"/>
                </a:ext>
              </a:extLst>
            </p:cNvPr>
            <p:cNvPicPr>
              <a:picLocks noChangeAspect="1"/>
            </p:cNvPicPr>
            <p:nvPr/>
          </p:nvPicPr>
          <p:blipFill>
            <a:blip r:embed="rId3"/>
            <a:stretch>
              <a:fillRect/>
            </a:stretch>
          </p:blipFill>
          <p:spPr>
            <a:xfrm>
              <a:off x="5361690" y="103994"/>
              <a:ext cx="1468620" cy="1468620"/>
            </a:xfrm>
            <a:prstGeom prst="rect">
              <a:avLst/>
            </a:prstGeom>
          </p:spPr>
        </p:pic>
        <p:sp>
          <p:nvSpPr>
            <p:cNvPr id="30" name="Rectangle 29">
              <a:extLst>
                <a:ext uri="{FF2B5EF4-FFF2-40B4-BE49-F238E27FC236}">
                  <a16:creationId xmlns:a16="http://schemas.microsoft.com/office/drawing/2014/main" id="{59E6B5A4-7687-9243-819D-8961A690477F}"/>
                </a:ext>
              </a:extLst>
            </p:cNvPr>
            <p:cNvSpPr/>
            <p:nvPr/>
          </p:nvSpPr>
          <p:spPr>
            <a:xfrm>
              <a:off x="5394553" y="82494"/>
              <a:ext cx="1395569" cy="142942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pic>
        <p:nvPicPr>
          <p:cNvPr id="32" name="Picture 31">
            <a:extLst>
              <a:ext uri="{FF2B5EF4-FFF2-40B4-BE49-F238E27FC236}">
                <a16:creationId xmlns:a16="http://schemas.microsoft.com/office/drawing/2014/main" id="{A61E7EA6-9B3A-4A43-99DF-95E998D8E8AC}"/>
              </a:ext>
            </a:extLst>
          </p:cNvPr>
          <p:cNvPicPr>
            <a:picLocks noChangeAspect="1"/>
          </p:cNvPicPr>
          <p:nvPr/>
        </p:nvPicPr>
        <p:blipFill>
          <a:blip r:embed="rId4">
            <a:extLst>
              <a:ext uri="{BEBA8EAE-BF5A-486C-A8C5-ECC9F3942E4B}">
                <a14:imgProps xmlns:a14="http://schemas.microsoft.com/office/drawing/2010/main">
                  <a14:imgLayer r:embed="rId5">
                    <a14:imgEffect>
                      <a14:backgroundRemoval t="9901" b="89604" l="925" r="99559">
                        <a14:foregroundMark x1="38590" y1="57921" x2="38590" y2="57921"/>
                        <a14:foregroundMark x1="44405" y1="49752" x2="44405" y2="49752"/>
                        <a14:foregroundMark x1="49604" y1="43564" x2="49604" y2="43564"/>
                        <a14:foregroundMark x1="55022" y1="57178" x2="55022" y2="57178"/>
                        <a14:foregroundMark x1="60969" y1="47525" x2="60969" y2="47525"/>
                        <a14:foregroundMark x1="66784" y1="49010" x2="66784" y2="49010"/>
                        <a14:foregroundMark x1="72467" y1="44802" x2="72467" y2="44802"/>
                        <a14:foregroundMark x1="77885" y1="47030" x2="77885" y2="47030"/>
                        <a14:foregroundMark x1="82599" y1="49010" x2="82599" y2="49010"/>
                        <a14:foregroundMark x1="87225" y1="47030" x2="87225" y2="47030"/>
                        <a14:foregroundMark x1="87577" y1="23267" x2="87577" y2="23267"/>
                        <a14:foregroundMark x1="89780" y1="48267" x2="89780" y2="48267"/>
                        <a14:foregroundMark x1="97401" y1="59901" x2="97401" y2="59901"/>
                        <a14:foregroundMark x1="27445" y1="36634" x2="27445" y2="36634"/>
                        <a14:foregroundMark x1="21057" y1="52475" x2="21057" y2="52475"/>
                        <a14:foregroundMark x1="16079" y1="56436" x2="16079" y2="56436"/>
                        <a14:foregroundMark x1="10661" y1="50990" x2="10661" y2="50990"/>
                        <a14:foregroundMark x1="5330" y1="50990" x2="5330" y2="50990"/>
                      </a14:backgroundRemoval>
                    </a14:imgEffect>
                  </a14:imgLayer>
                </a14:imgProps>
              </a:ext>
            </a:extLst>
          </a:blip>
          <a:stretch>
            <a:fillRect/>
          </a:stretch>
        </p:blipFill>
        <p:spPr>
          <a:xfrm>
            <a:off x="9355015" y="1012441"/>
            <a:ext cx="2718997" cy="483910"/>
          </a:xfrm>
          <a:prstGeom prst="rect">
            <a:avLst/>
          </a:prstGeom>
        </p:spPr>
      </p:pic>
      <p:sp>
        <p:nvSpPr>
          <p:cNvPr id="6" name="Picture Placeholder 5">
            <a:extLst>
              <a:ext uri="{FF2B5EF4-FFF2-40B4-BE49-F238E27FC236}">
                <a16:creationId xmlns:a16="http://schemas.microsoft.com/office/drawing/2014/main" id="{01255981-BEAF-458B-B3D1-0EA2E15DE908}"/>
              </a:ext>
            </a:extLst>
          </p:cNvPr>
          <p:cNvSpPr>
            <a:spLocks noGrp="1"/>
          </p:cNvSpPr>
          <p:nvPr>
            <p:ph type="pic" sz="quarter" idx="14"/>
          </p:nvPr>
        </p:nvSpPr>
        <p:spPr>
          <a:xfrm>
            <a:off x="-516058" y="2057181"/>
            <a:ext cx="4163314" cy="4161166"/>
          </a:xfrm>
          <a:prstGeom prst="ellipse">
            <a:avLst/>
          </a:prstGeom>
          <a:solidFill>
            <a:schemeClr val="tx1"/>
          </a:solidFill>
        </p:spPr>
        <p:txBody>
          <a:bodyPr/>
          <a:lstStyle/>
          <a:p>
            <a:r>
              <a:rPr lang="en-US"/>
              <a:t>Click icon to add picture</a:t>
            </a:r>
            <a:endParaRPr lang="en-GB"/>
          </a:p>
        </p:txBody>
      </p:sp>
    </p:spTree>
    <p:extLst>
      <p:ext uri="{BB962C8B-B14F-4D97-AF65-F5344CB8AC3E}">
        <p14:creationId xmlns:p14="http://schemas.microsoft.com/office/powerpoint/2010/main" val="4167230038"/>
      </p:ext>
    </p:extLst>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rgbClr val="000D24"/>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302B0651-F20E-43B1-824E-18C2A7D67F35}"/>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306AC90A-7B66-4780-B2FD-6F24F329811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5E69B85C-B73D-45B7-8A62-E96762F19B1F}"/>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A928EA0-E0CE-4147-A5D1-5441B8F73CBE}" type="datetimeFigureOut">
              <a:rPr lang="en-GB" smtClean="0"/>
              <a:t>06/05/2021</a:t>
            </a:fld>
            <a:endParaRPr lang="en-GB"/>
          </a:p>
        </p:txBody>
      </p:sp>
      <p:sp>
        <p:nvSpPr>
          <p:cNvPr id="5" name="Footer Placeholder 4">
            <a:extLst>
              <a:ext uri="{FF2B5EF4-FFF2-40B4-BE49-F238E27FC236}">
                <a16:creationId xmlns:a16="http://schemas.microsoft.com/office/drawing/2014/main" id="{C59F222E-9AAB-4F4F-A3B1-C127F64A4A1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9BB9FDCD-505C-4493-9BFF-1A3554DB5929}"/>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10654E8-8657-4A7B-B127-7B88AB36FB25}" type="slidenum">
              <a:rPr lang="en-GB" smtClean="0"/>
              <a:t>‹#›</a:t>
            </a:fld>
            <a:endParaRPr lang="en-GB"/>
          </a:p>
        </p:txBody>
      </p:sp>
    </p:spTree>
    <p:extLst>
      <p:ext uri="{BB962C8B-B14F-4D97-AF65-F5344CB8AC3E}">
        <p14:creationId xmlns:p14="http://schemas.microsoft.com/office/powerpoint/2010/main" val="217313607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oleObject" Target="../embeddings/oleObject9.bin"/><Relationship Id="rId2" Type="http://schemas.openxmlformats.org/officeDocument/2006/relationships/slideLayout" Target="../slideLayouts/slideLayout2.xml"/><Relationship Id="rId1" Type="http://schemas.openxmlformats.org/officeDocument/2006/relationships/vmlDrawing" Target="../drawings/vmlDrawing7.vml"/><Relationship Id="rId4" Type="http://schemas.openxmlformats.org/officeDocument/2006/relationships/image" Target="../media/image13.wmf"/></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image" Target="../media/image6.wmf"/><Relationship Id="rId5" Type="http://schemas.openxmlformats.org/officeDocument/2006/relationships/oleObject" Target="../embeddings/oleObject2.bin"/><Relationship Id="rId4" Type="http://schemas.openxmlformats.org/officeDocument/2006/relationships/image" Target="../media/image5.wmf"/></Relationships>
</file>

<file path=ppt/slides/_rels/slide4.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Layout" Target="../slideLayouts/slideLayout2.xml"/><Relationship Id="rId1" Type="http://schemas.openxmlformats.org/officeDocument/2006/relationships/vmlDrawing" Target="../drawings/vmlDrawing2.vml"/><Relationship Id="rId6" Type="http://schemas.openxmlformats.org/officeDocument/2006/relationships/image" Target="../media/image8.wmf"/><Relationship Id="rId5" Type="http://schemas.openxmlformats.org/officeDocument/2006/relationships/oleObject" Target="../embeddings/oleObject4.bin"/><Relationship Id="rId4" Type="http://schemas.openxmlformats.org/officeDocument/2006/relationships/image" Target="../media/image7.wmf"/></Relationships>
</file>

<file path=ppt/slides/_rels/slide5.xml.rels><?xml version="1.0" encoding="UTF-8" standalone="yes"?>
<Relationships xmlns="http://schemas.openxmlformats.org/package/2006/relationships"><Relationship Id="rId3" Type="http://schemas.openxmlformats.org/officeDocument/2006/relationships/oleObject" Target="../embeddings/oleObject5.bin"/><Relationship Id="rId2" Type="http://schemas.openxmlformats.org/officeDocument/2006/relationships/slideLayout" Target="../slideLayouts/slideLayout2.xml"/><Relationship Id="rId1" Type="http://schemas.openxmlformats.org/officeDocument/2006/relationships/vmlDrawing" Target="../drawings/vmlDrawing3.vml"/><Relationship Id="rId4" Type="http://schemas.openxmlformats.org/officeDocument/2006/relationships/image" Target="../media/image9.wmf"/></Relationships>
</file>

<file path=ppt/slides/_rels/slide6.xml.rels><?xml version="1.0" encoding="UTF-8" standalone="yes"?>
<Relationships xmlns="http://schemas.openxmlformats.org/package/2006/relationships"><Relationship Id="rId3" Type="http://schemas.openxmlformats.org/officeDocument/2006/relationships/oleObject" Target="../embeddings/oleObject6.bin"/><Relationship Id="rId2" Type="http://schemas.openxmlformats.org/officeDocument/2006/relationships/slideLayout" Target="../slideLayouts/slideLayout2.xml"/><Relationship Id="rId1" Type="http://schemas.openxmlformats.org/officeDocument/2006/relationships/vmlDrawing" Target="../drawings/vmlDrawing4.vml"/><Relationship Id="rId4" Type="http://schemas.openxmlformats.org/officeDocument/2006/relationships/image" Target="../media/image10.wmf"/></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oleObject" Target="../embeddings/oleObject7.bin"/><Relationship Id="rId2" Type="http://schemas.openxmlformats.org/officeDocument/2006/relationships/slideLayout" Target="../slideLayouts/slideLayout2.xml"/><Relationship Id="rId1" Type="http://schemas.openxmlformats.org/officeDocument/2006/relationships/vmlDrawing" Target="../drawings/vmlDrawing5.vml"/><Relationship Id="rId4" Type="http://schemas.openxmlformats.org/officeDocument/2006/relationships/image" Target="../media/image11.wmf"/></Relationships>
</file>

<file path=ppt/slides/_rels/slide9.xml.rels><?xml version="1.0" encoding="UTF-8" standalone="yes"?>
<Relationships xmlns="http://schemas.openxmlformats.org/package/2006/relationships"><Relationship Id="rId3" Type="http://schemas.openxmlformats.org/officeDocument/2006/relationships/oleObject" Target="../embeddings/oleObject8.bin"/><Relationship Id="rId2" Type="http://schemas.openxmlformats.org/officeDocument/2006/relationships/slideLayout" Target="../slideLayouts/slideLayout2.xml"/><Relationship Id="rId1" Type="http://schemas.openxmlformats.org/officeDocument/2006/relationships/vmlDrawing" Target="../drawings/vmlDrawing6.vml"/><Relationship Id="rId4" Type="http://schemas.openxmlformats.org/officeDocument/2006/relationships/image" Target="../media/image12.w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AE0226-35D8-4330-B924-9101D7DC6B29}"/>
              </a:ext>
            </a:extLst>
          </p:cNvPr>
          <p:cNvSpPr>
            <a:spLocks noGrp="1"/>
          </p:cNvSpPr>
          <p:nvPr>
            <p:ph type="ctrTitle"/>
          </p:nvPr>
        </p:nvSpPr>
        <p:spPr/>
        <p:txBody>
          <a:bodyPr/>
          <a:lstStyle/>
          <a:p>
            <a:r>
              <a:rPr lang="en-GB" dirty="0"/>
              <a:t>PLQE Sphere Calibration</a:t>
            </a:r>
          </a:p>
        </p:txBody>
      </p:sp>
      <p:sp>
        <p:nvSpPr>
          <p:cNvPr id="3" name="Subtitle 2">
            <a:extLst>
              <a:ext uri="{FF2B5EF4-FFF2-40B4-BE49-F238E27FC236}">
                <a16:creationId xmlns:a16="http://schemas.microsoft.com/office/drawing/2014/main" id="{0818E3A7-E9F3-45F3-B365-371C1CF0CFE4}"/>
              </a:ext>
            </a:extLst>
          </p:cNvPr>
          <p:cNvSpPr>
            <a:spLocks noGrp="1"/>
          </p:cNvSpPr>
          <p:nvPr>
            <p:ph type="subTitle" idx="1"/>
          </p:nvPr>
        </p:nvSpPr>
        <p:spPr/>
        <p:txBody>
          <a:bodyPr/>
          <a:lstStyle/>
          <a:p>
            <a:r>
              <a:rPr lang="en-GB" dirty="0"/>
              <a:t>Manuel Kober-Czerny</a:t>
            </a:r>
          </a:p>
        </p:txBody>
      </p:sp>
      <p:sp>
        <p:nvSpPr>
          <p:cNvPr id="4" name="Text Placeholder 3">
            <a:extLst>
              <a:ext uri="{FF2B5EF4-FFF2-40B4-BE49-F238E27FC236}">
                <a16:creationId xmlns:a16="http://schemas.microsoft.com/office/drawing/2014/main" id="{64C491B3-37C9-4165-B5ED-985035674B31}"/>
              </a:ext>
            </a:extLst>
          </p:cNvPr>
          <p:cNvSpPr>
            <a:spLocks noGrp="1"/>
          </p:cNvSpPr>
          <p:nvPr>
            <p:ph type="body" sz="quarter" idx="12"/>
          </p:nvPr>
        </p:nvSpPr>
        <p:spPr/>
        <p:txBody>
          <a:bodyPr/>
          <a:lstStyle/>
          <a:p>
            <a:r>
              <a:rPr lang="en-GB" dirty="0"/>
              <a:t>04-May-2021</a:t>
            </a:r>
          </a:p>
        </p:txBody>
      </p:sp>
    </p:spTree>
    <p:extLst>
      <p:ext uri="{BB962C8B-B14F-4D97-AF65-F5344CB8AC3E}">
        <p14:creationId xmlns:p14="http://schemas.microsoft.com/office/powerpoint/2010/main" val="284679591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58B47D-374B-4800-B808-B5A60BD9A4B8}"/>
              </a:ext>
            </a:extLst>
          </p:cNvPr>
          <p:cNvSpPr>
            <a:spLocks noGrp="1"/>
          </p:cNvSpPr>
          <p:nvPr>
            <p:ph type="title"/>
          </p:nvPr>
        </p:nvSpPr>
        <p:spPr/>
        <p:txBody>
          <a:bodyPr/>
          <a:lstStyle/>
          <a:p>
            <a:r>
              <a:rPr lang="en-GB" dirty="0"/>
              <a:t>Power Correction Factors</a:t>
            </a:r>
          </a:p>
        </p:txBody>
      </p:sp>
      <p:sp>
        <p:nvSpPr>
          <p:cNvPr id="3" name="Text Placeholder 2">
            <a:extLst>
              <a:ext uri="{FF2B5EF4-FFF2-40B4-BE49-F238E27FC236}">
                <a16:creationId xmlns:a16="http://schemas.microsoft.com/office/drawing/2014/main" id="{A962C157-0835-4C24-9CA8-DCB317F3EEA0}"/>
              </a:ext>
            </a:extLst>
          </p:cNvPr>
          <p:cNvSpPr>
            <a:spLocks noGrp="1"/>
          </p:cNvSpPr>
          <p:nvPr>
            <p:ph type="body" sz="quarter" idx="13"/>
          </p:nvPr>
        </p:nvSpPr>
        <p:spPr>
          <a:xfrm>
            <a:off x="4105469" y="6527649"/>
            <a:ext cx="3760237" cy="373062"/>
          </a:xfrm>
        </p:spPr>
        <p:txBody>
          <a:bodyPr/>
          <a:lstStyle/>
          <a:p>
            <a:endParaRPr lang="en-GB"/>
          </a:p>
        </p:txBody>
      </p:sp>
      <p:sp>
        <p:nvSpPr>
          <p:cNvPr id="4" name="Text Placeholder 3">
            <a:extLst>
              <a:ext uri="{FF2B5EF4-FFF2-40B4-BE49-F238E27FC236}">
                <a16:creationId xmlns:a16="http://schemas.microsoft.com/office/drawing/2014/main" id="{B8230A6C-9269-4945-9DF8-5F1BB3501E20}"/>
              </a:ext>
            </a:extLst>
          </p:cNvPr>
          <p:cNvSpPr>
            <a:spLocks noGrp="1"/>
          </p:cNvSpPr>
          <p:nvPr>
            <p:ph type="body" sz="quarter" idx="14"/>
          </p:nvPr>
        </p:nvSpPr>
        <p:spPr/>
        <p:txBody>
          <a:bodyPr/>
          <a:lstStyle/>
          <a:p>
            <a:endParaRPr lang="en-GB"/>
          </a:p>
        </p:txBody>
      </p:sp>
      <p:sp>
        <p:nvSpPr>
          <p:cNvPr id="5" name="Text Placeholder 4">
            <a:extLst>
              <a:ext uri="{FF2B5EF4-FFF2-40B4-BE49-F238E27FC236}">
                <a16:creationId xmlns:a16="http://schemas.microsoft.com/office/drawing/2014/main" id="{4FAB5C3F-4D5A-4D34-A060-A99F799284C2}"/>
              </a:ext>
            </a:extLst>
          </p:cNvPr>
          <p:cNvSpPr>
            <a:spLocks noGrp="1"/>
          </p:cNvSpPr>
          <p:nvPr>
            <p:ph type="body" sz="quarter" idx="18"/>
          </p:nvPr>
        </p:nvSpPr>
        <p:spPr/>
        <p:txBody>
          <a:bodyPr/>
          <a:lstStyle/>
          <a:p>
            <a:endParaRPr lang="en-GB"/>
          </a:p>
        </p:txBody>
      </p:sp>
      <p:sp>
        <p:nvSpPr>
          <p:cNvPr id="8" name="TextBox 7">
            <a:extLst>
              <a:ext uri="{FF2B5EF4-FFF2-40B4-BE49-F238E27FC236}">
                <a16:creationId xmlns:a16="http://schemas.microsoft.com/office/drawing/2014/main" id="{2F553C9E-1528-4FBB-9766-E27905D8B912}"/>
              </a:ext>
            </a:extLst>
          </p:cNvPr>
          <p:cNvSpPr txBox="1"/>
          <p:nvPr/>
        </p:nvSpPr>
        <p:spPr>
          <a:xfrm>
            <a:off x="766698" y="1343608"/>
            <a:ext cx="9664925" cy="1015663"/>
          </a:xfrm>
          <a:prstGeom prst="rect">
            <a:avLst/>
          </a:prstGeom>
          <a:noFill/>
        </p:spPr>
        <p:txBody>
          <a:bodyPr wrap="square" rtlCol="0">
            <a:spAutoFit/>
          </a:bodyPr>
          <a:lstStyle/>
          <a:p>
            <a:r>
              <a:rPr lang="en-GB" b="1" dirty="0">
                <a:solidFill>
                  <a:schemeClr val="tx2">
                    <a:lumMod val="90000"/>
                    <a:lumOff val="10000"/>
                  </a:schemeClr>
                </a:solidFill>
              </a:rPr>
              <a:t>In Conclusion</a:t>
            </a:r>
          </a:p>
          <a:p>
            <a:r>
              <a:rPr lang="en-GB" sz="1400" dirty="0">
                <a:solidFill>
                  <a:schemeClr val="tx2">
                    <a:lumMod val="90000"/>
                    <a:lumOff val="10000"/>
                  </a:schemeClr>
                </a:solidFill>
              </a:rPr>
              <a:t>The best results would be obtained by measuring the empty sphere with a diffuser in place, but it is not the most practical, especially in terms of automation. The lowest-power measurements were excluded, as they are at the edge of the power meter noise anyways. So, two correction factors are implemented:</a:t>
            </a:r>
          </a:p>
        </p:txBody>
      </p:sp>
      <p:graphicFrame>
        <p:nvGraphicFramePr>
          <p:cNvPr id="6" name="Table 5">
            <a:extLst>
              <a:ext uri="{FF2B5EF4-FFF2-40B4-BE49-F238E27FC236}">
                <a16:creationId xmlns:a16="http://schemas.microsoft.com/office/drawing/2014/main" id="{6BB89154-9C8B-4264-9A94-F0F9FCDF20ED}"/>
              </a:ext>
            </a:extLst>
          </p:cNvPr>
          <p:cNvGraphicFramePr>
            <a:graphicFrameLocks noGrp="1"/>
          </p:cNvGraphicFramePr>
          <p:nvPr>
            <p:extLst>
              <p:ext uri="{D42A27DB-BD31-4B8C-83A1-F6EECF244321}">
                <p14:modId xmlns:p14="http://schemas.microsoft.com/office/powerpoint/2010/main" val="772367565"/>
              </p:ext>
            </p:extLst>
          </p:nvPr>
        </p:nvGraphicFramePr>
        <p:xfrm>
          <a:off x="1535160" y="2703052"/>
          <a:ext cx="8128000" cy="1112520"/>
        </p:xfrm>
        <a:graphic>
          <a:graphicData uri="http://schemas.openxmlformats.org/drawingml/2006/table">
            <a:tbl>
              <a:tblPr firstRow="1" bandRow="1">
                <a:tableStyleId>{93296810-A885-4BE3-A3E7-6D5BEEA58F35}</a:tableStyleId>
              </a:tblPr>
              <a:tblGrid>
                <a:gridCol w="2190929">
                  <a:extLst>
                    <a:ext uri="{9D8B030D-6E8A-4147-A177-3AD203B41FA5}">
                      <a16:colId xmlns:a16="http://schemas.microsoft.com/office/drawing/2014/main" val="567511317"/>
                    </a:ext>
                  </a:extLst>
                </a:gridCol>
                <a:gridCol w="5937071">
                  <a:extLst>
                    <a:ext uri="{9D8B030D-6E8A-4147-A177-3AD203B41FA5}">
                      <a16:colId xmlns:a16="http://schemas.microsoft.com/office/drawing/2014/main" val="751626663"/>
                    </a:ext>
                  </a:extLst>
                </a:gridCol>
              </a:tblGrid>
              <a:tr h="370840">
                <a:tc>
                  <a:txBody>
                    <a:bodyPr/>
                    <a:lstStyle/>
                    <a:p>
                      <a:r>
                        <a:rPr lang="en-GB" dirty="0"/>
                        <a:t>Laser</a:t>
                      </a:r>
                    </a:p>
                  </a:txBody>
                  <a:tcPr/>
                </a:tc>
                <a:tc>
                  <a:txBody>
                    <a:bodyPr/>
                    <a:lstStyle/>
                    <a:p>
                      <a:r>
                        <a:rPr lang="en-GB" dirty="0"/>
                        <a:t>Correction Factor</a:t>
                      </a:r>
                    </a:p>
                  </a:txBody>
                  <a:tcPr/>
                </a:tc>
                <a:extLst>
                  <a:ext uri="{0D108BD9-81ED-4DB2-BD59-A6C34878D82A}">
                    <a16:rowId xmlns:a16="http://schemas.microsoft.com/office/drawing/2014/main" val="254367204"/>
                  </a:ext>
                </a:extLst>
              </a:tr>
              <a:tr h="370840">
                <a:tc>
                  <a:txBody>
                    <a:bodyPr/>
                    <a:lstStyle/>
                    <a:p>
                      <a:r>
                        <a:rPr lang="en-GB" dirty="0"/>
                        <a:t>405 nm</a:t>
                      </a:r>
                    </a:p>
                  </a:txBody>
                  <a:tcPr/>
                </a:tc>
                <a:tc>
                  <a:txBody>
                    <a:bodyPr/>
                    <a:lstStyle/>
                    <a:p>
                      <a:r>
                        <a:rPr lang="en-GB" dirty="0"/>
                        <a:t>1.31 +/- 0.09  (Error = 7%)</a:t>
                      </a:r>
                    </a:p>
                  </a:txBody>
                  <a:tcPr/>
                </a:tc>
                <a:extLst>
                  <a:ext uri="{0D108BD9-81ED-4DB2-BD59-A6C34878D82A}">
                    <a16:rowId xmlns:a16="http://schemas.microsoft.com/office/drawing/2014/main" val="1409520195"/>
                  </a:ext>
                </a:extLst>
              </a:tr>
              <a:tr h="370840">
                <a:tc>
                  <a:txBody>
                    <a:bodyPr/>
                    <a:lstStyle/>
                    <a:p>
                      <a:r>
                        <a:rPr lang="en-GB" dirty="0"/>
                        <a:t>532 nm</a:t>
                      </a:r>
                    </a:p>
                  </a:txBody>
                  <a:tcPr/>
                </a:tc>
                <a:tc>
                  <a:txBody>
                    <a:bodyPr/>
                    <a:lstStyle/>
                    <a:p>
                      <a:r>
                        <a:rPr lang="en-GB" dirty="0"/>
                        <a:t>1.28 +/- 0.05  (Error = 4%)</a:t>
                      </a:r>
                    </a:p>
                  </a:txBody>
                  <a:tcPr/>
                </a:tc>
                <a:extLst>
                  <a:ext uri="{0D108BD9-81ED-4DB2-BD59-A6C34878D82A}">
                    <a16:rowId xmlns:a16="http://schemas.microsoft.com/office/drawing/2014/main" val="1480489324"/>
                  </a:ext>
                </a:extLst>
              </a:tr>
            </a:tbl>
          </a:graphicData>
        </a:graphic>
      </p:graphicFrame>
      <p:sp>
        <p:nvSpPr>
          <p:cNvPr id="7" name="TextBox 6">
            <a:extLst>
              <a:ext uri="{FF2B5EF4-FFF2-40B4-BE49-F238E27FC236}">
                <a16:creationId xmlns:a16="http://schemas.microsoft.com/office/drawing/2014/main" id="{74675323-E2BE-44D7-9CFE-DBECD60F3325}"/>
              </a:ext>
            </a:extLst>
          </p:cNvPr>
          <p:cNvSpPr txBox="1"/>
          <p:nvPr/>
        </p:nvSpPr>
        <p:spPr>
          <a:xfrm>
            <a:off x="766698" y="4234742"/>
            <a:ext cx="9924051" cy="1292662"/>
          </a:xfrm>
          <a:prstGeom prst="rect">
            <a:avLst/>
          </a:prstGeom>
          <a:noFill/>
        </p:spPr>
        <p:txBody>
          <a:bodyPr wrap="square" rtlCol="0">
            <a:spAutoFit/>
          </a:bodyPr>
          <a:lstStyle/>
          <a:p>
            <a:r>
              <a:rPr lang="en-GB" sz="1400" dirty="0">
                <a:solidFill>
                  <a:schemeClr val="tx2">
                    <a:lumMod val="90000"/>
                    <a:lumOff val="10000"/>
                  </a:schemeClr>
                </a:solidFill>
              </a:rPr>
              <a:t>As a correction factor for the sphere was expected (independent of wavelength), the average was taken to be:</a:t>
            </a:r>
          </a:p>
          <a:p>
            <a:pPr algn="ctr"/>
            <a:endParaRPr lang="en-GB" b="1" dirty="0">
              <a:solidFill>
                <a:schemeClr val="tx2">
                  <a:lumMod val="90000"/>
                  <a:lumOff val="10000"/>
                </a:schemeClr>
              </a:solidFill>
            </a:endParaRPr>
          </a:p>
          <a:p>
            <a:pPr algn="ctr"/>
            <a:endParaRPr lang="en-GB" b="1" dirty="0">
              <a:solidFill>
                <a:schemeClr val="tx2">
                  <a:lumMod val="90000"/>
                  <a:lumOff val="10000"/>
                </a:schemeClr>
              </a:solidFill>
            </a:endParaRPr>
          </a:p>
          <a:p>
            <a:pPr algn="ctr"/>
            <a:r>
              <a:rPr lang="en-GB" sz="2800" b="1" dirty="0">
                <a:solidFill>
                  <a:schemeClr val="accent6"/>
                </a:solidFill>
              </a:rPr>
              <a:t>1.30 +/- 0.05 </a:t>
            </a:r>
            <a:r>
              <a:rPr lang="en-GB" sz="2800" dirty="0">
                <a:solidFill>
                  <a:schemeClr val="accent6"/>
                </a:solidFill>
              </a:rPr>
              <a:t>(4% Error)</a:t>
            </a:r>
          </a:p>
        </p:txBody>
      </p:sp>
    </p:spTree>
    <p:extLst>
      <p:ext uri="{BB962C8B-B14F-4D97-AF65-F5344CB8AC3E}">
        <p14:creationId xmlns:p14="http://schemas.microsoft.com/office/powerpoint/2010/main" val="299737749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58B47D-374B-4800-B808-B5A60BD9A4B8}"/>
              </a:ext>
            </a:extLst>
          </p:cNvPr>
          <p:cNvSpPr>
            <a:spLocks noGrp="1"/>
          </p:cNvSpPr>
          <p:nvPr>
            <p:ph type="title"/>
          </p:nvPr>
        </p:nvSpPr>
        <p:spPr/>
        <p:txBody>
          <a:bodyPr/>
          <a:lstStyle/>
          <a:p>
            <a:r>
              <a:rPr lang="en-GB" dirty="0"/>
              <a:t>Final Power Estimation</a:t>
            </a:r>
          </a:p>
        </p:txBody>
      </p:sp>
      <p:sp>
        <p:nvSpPr>
          <p:cNvPr id="3" name="Text Placeholder 2">
            <a:extLst>
              <a:ext uri="{FF2B5EF4-FFF2-40B4-BE49-F238E27FC236}">
                <a16:creationId xmlns:a16="http://schemas.microsoft.com/office/drawing/2014/main" id="{A962C157-0835-4C24-9CA8-DCB317F3EEA0}"/>
              </a:ext>
            </a:extLst>
          </p:cNvPr>
          <p:cNvSpPr>
            <a:spLocks noGrp="1"/>
          </p:cNvSpPr>
          <p:nvPr>
            <p:ph type="body" sz="quarter" idx="13"/>
          </p:nvPr>
        </p:nvSpPr>
        <p:spPr>
          <a:xfrm>
            <a:off x="4105469" y="6527649"/>
            <a:ext cx="3760237" cy="373062"/>
          </a:xfrm>
        </p:spPr>
        <p:txBody>
          <a:bodyPr/>
          <a:lstStyle/>
          <a:p>
            <a:endParaRPr lang="en-GB"/>
          </a:p>
        </p:txBody>
      </p:sp>
      <p:sp>
        <p:nvSpPr>
          <p:cNvPr id="4" name="Text Placeholder 3">
            <a:extLst>
              <a:ext uri="{FF2B5EF4-FFF2-40B4-BE49-F238E27FC236}">
                <a16:creationId xmlns:a16="http://schemas.microsoft.com/office/drawing/2014/main" id="{B8230A6C-9269-4945-9DF8-5F1BB3501E20}"/>
              </a:ext>
            </a:extLst>
          </p:cNvPr>
          <p:cNvSpPr>
            <a:spLocks noGrp="1"/>
          </p:cNvSpPr>
          <p:nvPr>
            <p:ph type="body" sz="quarter" idx="14"/>
          </p:nvPr>
        </p:nvSpPr>
        <p:spPr/>
        <p:txBody>
          <a:bodyPr/>
          <a:lstStyle/>
          <a:p>
            <a:endParaRPr lang="en-GB"/>
          </a:p>
        </p:txBody>
      </p:sp>
      <p:sp>
        <p:nvSpPr>
          <p:cNvPr id="5" name="Text Placeholder 4">
            <a:extLst>
              <a:ext uri="{FF2B5EF4-FFF2-40B4-BE49-F238E27FC236}">
                <a16:creationId xmlns:a16="http://schemas.microsoft.com/office/drawing/2014/main" id="{4FAB5C3F-4D5A-4D34-A060-A99F799284C2}"/>
              </a:ext>
            </a:extLst>
          </p:cNvPr>
          <p:cNvSpPr>
            <a:spLocks noGrp="1"/>
          </p:cNvSpPr>
          <p:nvPr>
            <p:ph type="body" sz="quarter" idx="18"/>
          </p:nvPr>
        </p:nvSpPr>
        <p:spPr/>
        <p:txBody>
          <a:bodyPr/>
          <a:lstStyle/>
          <a:p>
            <a:endParaRPr lang="en-GB"/>
          </a:p>
        </p:txBody>
      </p:sp>
      <p:sp>
        <p:nvSpPr>
          <p:cNvPr id="10" name="TextBox 9">
            <a:extLst>
              <a:ext uri="{FF2B5EF4-FFF2-40B4-BE49-F238E27FC236}">
                <a16:creationId xmlns:a16="http://schemas.microsoft.com/office/drawing/2014/main" id="{98AC0E76-C78F-4E11-9506-EF2F5F4FCF1B}"/>
              </a:ext>
            </a:extLst>
          </p:cNvPr>
          <p:cNvSpPr txBox="1"/>
          <p:nvPr/>
        </p:nvSpPr>
        <p:spPr>
          <a:xfrm>
            <a:off x="766699" y="1343608"/>
            <a:ext cx="4113212" cy="3170099"/>
          </a:xfrm>
          <a:prstGeom prst="rect">
            <a:avLst/>
          </a:prstGeom>
          <a:noFill/>
        </p:spPr>
        <p:txBody>
          <a:bodyPr wrap="square" rtlCol="0">
            <a:spAutoFit/>
          </a:bodyPr>
          <a:lstStyle/>
          <a:p>
            <a:r>
              <a:rPr lang="en-GB" b="1" dirty="0">
                <a:solidFill>
                  <a:schemeClr val="tx2">
                    <a:lumMod val="90000"/>
                    <a:lumOff val="10000"/>
                  </a:schemeClr>
                </a:solidFill>
              </a:rPr>
              <a:t>Final Comments</a:t>
            </a:r>
          </a:p>
          <a:p>
            <a:r>
              <a:rPr lang="en-GB" sz="1400" dirty="0">
                <a:solidFill>
                  <a:schemeClr val="tx2">
                    <a:lumMod val="90000"/>
                    <a:lumOff val="10000"/>
                  </a:schemeClr>
                </a:solidFill>
              </a:rPr>
              <a:t>The correct power can now be estimated from the empty measurement, when the sample holder is in place.</a:t>
            </a:r>
            <a:br>
              <a:rPr lang="en-GB" sz="1400" dirty="0">
                <a:solidFill>
                  <a:schemeClr val="tx2">
                    <a:lumMod val="90000"/>
                    <a:lumOff val="10000"/>
                  </a:schemeClr>
                </a:solidFill>
              </a:rPr>
            </a:br>
            <a:r>
              <a:rPr lang="en-GB" sz="1400" dirty="0">
                <a:solidFill>
                  <a:schemeClr val="tx2">
                    <a:lumMod val="90000"/>
                    <a:lumOff val="10000"/>
                  </a:schemeClr>
                </a:solidFill>
              </a:rPr>
              <a:t>The error of the slope is accurate to the third digit.</a:t>
            </a:r>
            <a:br>
              <a:rPr lang="en-GB" sz="1400" dirty="0">
                <a:solidFill>
                  <a:schemeClr val="tx2">
                    <a:lumMod val="90000"/>
                    <a:lumOff val="10000"/>
                  </a:schemeClr>
                </a:solidFill>
              </a:rPr>
            </a:br>
            <a:endParaRPr lang="en-GB" sz="1400" dirty="0">
              <a:solidFill>
                <a:schemeClr val="tx2">
                  <a:lumMod val="90000"/>
                  <a:lumOff val="10000"/>
                </a:schemeClr>
              </a:solidFill>
            </a:endParaRPr>
          </a:p>
          <a:p>
            <a:r>
              <a:rPr lang="en-GB" sz="1400" dirty="0">
                <a:solidFill>
                  <a:schemeClr val="tx2">
                    <a:lumMod val="90000"/>
                    <a:lumOff val="10000"/>
                  </a:schemeClr>
                </a:solidFill>
              </a:rPr>
              <a:t>Looking at the spread of the data, a generous 10% error in power estimation can be assumed for publications.</a:t>
            </a:r>
          </a:p>
          <a:p>
            <a:endParaRPr lang="en-GB" sz="1400" dirty="0">
              <a:solidFill>
                <a:schemeClr val="tx2">
                  <a:lumMod val="90000"/>
                  <a:lumOff val="10000"/>
                </a:schemeClr>
              </a:solidFill>
            </a:endParaRPr>
          </a:p>
          <a:p>
            <a:r>
              <a:rPr lang="en-GB" sz="1400" dirty="0">
                <a:solidFill>
                  <a:schemeClr val="tx2">
                    <a:lumMod val="90000"/>
                    <a:lumOff val="10000"/>
                  </a:schemeClr>
                </a:solidFill>
              </a:rPr>
              <a:t>This shouldn’t have a major impact on any power-dependent PLQE measurements or recombination constant fittings.</a:t>
            </a:r>
          </a:p>
        </p:txBody>
      </p:sp>
      <p:graphicFrame>
        <p:nvGraphicFramePr>
          <p:cNvPr id="11" name="Object 10">
            <a:extLst>
              <a:ext uri="{FF2B5EF4-FFF2-40B4-BE49-F238E27FC236}">
                <a16:creationId xmlns:a16="http://schemas.microsoft.com/office/drawing/2014/main" id="{2CBA905A-615F-4CA6-ADB5-D07D6E7AE88D}"/>
              </a:ext>
            </a:extLst>
          </p:cNvPr>
          <p:cNvGraphicFramePr>
            <a:graphicFrameLocks noChangeAspect="1"/>
          </p:cNvGraphicFramePr>
          <p:nvPr>
            <p:extLst>
              <p:ext uri="{D42A27DB-BD31-4B8C-83A1-F6EECF244321}">
                <p14:modId xmlns:p14="http://schemas.microsoft.com/office/powerpoint/2010/main" val="2236341020"/>
              </p:ext>
            </p:extLst>
          </p:nvPr>
        </p:nvGraphicFramePr>
        <p:xfrm>
          <a:off x="4805266" y="1105962"/>
          <a:ext cx="6942995" cy="5312656"/>
        </p:xfrm>
        <a:graphic>
          <a:graphicData uri="http://schemas.openxmlformats.org/presentationml/2006/ole">
            <mc:AlternateContent xmlns:mc="http://schemas.openxmlformats.org/markup-compatibility/2006">
              <mc:Choice xmlns:v="urn:schemas-microsoft-com:vml" Requires="v">
                <p:oleObj spid="_x0000_s9220" name="Graph" r:id="rId3" imgW="3920760" imgH="3000960" progId="Origin95.Graph">
                  <p:embed/>
                </p:oleObj>
              </mc:Choice>
              <mc:Fallback>
                <p:oleObj name="Graph" r:id="rId3" imgW="3920760" imgH="3000960" progId="Origin95.Graph">
                  <p:embed/>
                  <p:pic>
                    <p:nvPicPr>
                      <p:cNvPr id="0" name=""/>
                      <p:cNvPicPr/>
                      <p:nvPr/>
                    </p:nvPicPr>
                    <p:blipFill>
                      <a:blip r:embed="rId4"/>
                      <a:stretch>
                        <a:fillRect/>
                      </a:stretch>
                    </p:blipFill>
                    <p:spPr>
                      <a:xfrm>
                        <a:off x="4805266" y="1105962"/>
                        <a:ext cx="6942995" cy="5312656"/>
                      </a:xfrm>
                      <a:prstGeom prst="rect">
                        <a:avLst/>
                      </a:prstGeom>
                    </p:spPr>
                  </p:pic>
                </p:oleObj>
              </mc:Fallback>
            </mc:AlternateContent>
          </a:graphicData>
        </a:graphic>
      </p:graphicFrame>
    </p:spTree>
    <p:extLst>
      <p:ext uri="{BB962C8B-B14F-4D97-AF65-F5344CB8AC3E}">
        <p14:creationId xmlns:p14="http://schemas.microsoft.com/office/powerpoint/2010/main" val="280501711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9C48E1-0C3A-440E-A8CA-F297BD9BB602}"/>
              </a:ext>
            </a:extLst>
          </p:cNvPr>
          <p:cNvSpPr>
            <a:spLocks noGrp="1"/>
          </p:cNvSpPr>
          <p:nvPr>
            <p:ph type="title"/>
          </p:nvPr>
        </p:nvSpPr>
        <p:spPr/>
        <p:txBody>
          <a:bodyPr/>
          <a:lstStyle/>
          <a:p>
            <a:r>
              <a:rPr lang="en-GB" dirty="0"/>
              <a:t>Some Information</a:t>
            </a:r>
          </a:p>
        </p:txBody>
      </p:sp>
      <p:sp>
        <p:nvSpPr>
          <p:cNvPr id="3" name="Text Placeholder 2">
            <a:extLst>
              <a:ext uri="{FF2B5EF4-FFF2-40B4-BE49-F238E27FC236}">
                <a16:creationId xmlns:a16="http://schemas.microsoft.com/office/drawing/2014/main" id="{340EFFBE-626C-4338-9B2A-CA6D33016028}"/>
              </a:ext>
            </a:extLst>
          </p:cNvPr>
          <p:cNvSpPr>
            <a:spLocks noGrp="1"/>
          </p:cNvSpPr>
          <p:nvPr>
            <p:ph type="body" sz="quarter" idx="13"/>
          </p:nvPr>
        </p:nvSpPr>
        <p:spPr>
          <a:xfrm>
            <a:off x="4021494" y="6527649"/>
            <a:ext cx="3806890" cy="373062"/>
          </a:xfrm>
        </p:spPr>
        <p:txBody>
          <a:bodyPr/>
          <a:lstStyle/>
          <a:p>
            <a:endParaRPr lang="en-GB" dirty="0"/>
          </a:p>
        </p:txBody>
      </p:sp>
      <p:sp>
        <p:nvSpPr>
          <p:cNvPr id="4" name="Text Placeholder 3">
            <a:extLst>
              <a:ext uri="{FF2B5EF4-FFF2-40B4-BE49-F238E27FC236}">
                <a16:creationId xmlns:a16="http://schemas.microsoft.com/office/drawing/2014/main" id="{D8A140D2-968D-471F-B719-6F0674EE509A}"/>
              </a:ext>
            </a:extLst>
          </p:cNvPr>
          <p:cNvSpPr>
            <a:spLocks noGrp="1"/>
          </p:cNvSpPr>
          <p:nvPr>
            <p:ph type="body" sz="quarter" idx="14"/>
          </p:nvPr>
        </p:nvSpPr>
        <p:spPr/>
        <p:txBody>
          <a:bodyPr/>
          <a:lstStyle/>
          <a:p>
            <a:endParaRPr lang="en-GB"/>
          </a:p>
        </p:txBody>
      </p:sp>
      <p:sp>
        <p:nvSpPr>
          <p:cNvPr id="5" name="Text Placeholder 4">
            <a:extLst>
              <a:ext uri="{FF2B5EF4-FFF2-40B4-BE49-F238E27FC236}">
                <a16:creationId xmlns:a16="http://schemas.microsoft.com/office/drawing/2014/main" id="{878EB7E5-2A0F-4132-96FD-74C510C9A685}"/>
              </a:ext>
            </a:extLst>
          </p:cNvPr>
          <p:cNvSpPr>
            <a:spLocks noGrp="1"/>
          </p:cNvSpPr>
          <p:nvPr>
            <p:ph type="body" sz="quarter" idx="18"/>
          </p:nvPr>
        </p:nvSpPr>
        <p:spPr/>
        <p:txBody>
          <a:bodyPr/>
          <a:lstStyle/>
          <a:p>
            <a:endParaRPr lang="en-GB"/>
          </a:p>
        </p:txBody>
      </p:sp>
      <p:sp>
        <p:nvSpPr>
          <p:cNvPr id="8" name="TextBox 7">
            <a:extLst>
              <a:ext uri="{FF2B5EF4-FFF2-40B4-BE49-F238E27FC236}">
                <a16:creationId xmlns:a16="http://schemas.microsoft.com/office/drawing/2014/main" id="{F9A1AB04-E1B9-40B7-9E0B-01BA3765E936}"/>
              </a:ext>
            </a:extLst>
          </p:cNvPr>
          <p:cNvSpPr txBox="1"/>
          <p:nvPr/>
        </p:nvSpPr>
        <p:spPr>
          <a:xfrm>
            <a:off x="766698" y="1343608"/>
            <a:ext cx="9664925" cy="3508653"/>
          </a:xfrm>
          <a:prstGeom prst="rect">
            <a:avLst/>
          </a:prstGeom>
          <a:noFill/>
        </p:spPr>
        <p:txBody>
          <a:bodyPr wrap="square" rtlCol="0">
            <a:spAutoFit/>
          </a:bodyPr>
          <a:lstStyle/>
          <a:p>
            <a:r>
              <a:rPr lang="en-GB" b="1" dirty="0">
                <a:solidFill>
                  <a:schemeClr val="tx2">
                    <a:lumMod val="90000"/>
                    <a:lumOff val="10000"/>
                  </a:schemeClr>
                </a:solidFill>
              </a:rPr>
              <a:t>Why the reference lamp is important</a:t>
            </a:r>
          </a:p>
          <a:p>
            <a:r>
              <a:rPr lang="en-GB" sz="1400" dirty="0">
                <a:solidFill>
                  <a:schemeClr val="tx2">
                    <a:lumMod val="90000"/>
                    <a:lumOff val="10000"/>
                  </a:schemeClr>
                </a:solidFill>
              </a:rPr>
              <a:t>Use the reference </a:t>
            </a:r>
            <a:r>
              <a:rPr lang="en-GB" sz="1400">
                <a:solidFill>
                  <a:schemeClr val="tx2">
                    <a:lumMod val="90000"/>
                    <a:lumOff val="10000"/>
                  </a:schemeClr>
                </a:solidFill>
              </a:rPr>
              <a:t>lamp (OceanInsight</a:t>
            </a:r>
            <a:r>
              <a:rPr lang="en-GB" sz="1400" dirty="0">
                <a:solidFill>
                  <a:schemeClr val="tx2">
                    <a:lumMod val="90000"/>
                    <a:lumOff val="10000"/>
                  </a:schemeClr>
                </a:solidFill>
              </a:rPr>
              <a:t> HL-3P-INT-CAL). The type of lamp is important, since it has a built-in diffuser and doesn’t require an optical </a:t>
            </a:r>
            <a:r>
              <a:rPr lang="en-GB" sz="1400" dirty="0" err="1">
                <a:solidFill>
                  <a:schemeClr val="tx2">
                    <a:lumMod val="90000"/>
                    <a:lumOff val="10000"/>
                  </a:schemeClr>
                </a:solidFill>
              </a:rPr>
              <a:t>fiber</a:t>
            </a:r>
            <a:r>
              <a:rPr lang="en-GB" sz="1400" dirty="0">
                <a:solidFill>
                  <a:schemeClr val="tx2">
                    <a:lumMod val="90000"/>
                    <a:lumOff val="10000"/>
                  </a:schemeClr>
                </a:solidFill>
              </a:rPr>
              <a:t> to get the light into the sphere. It is therefore much better for uniform illumination of this type of sphere.</a:t>
            </a:r>
            <a:br>
              <a:rPr lang="en-GB" sz="1400" dirty="0">
                <a:solidFill>
                  <a:schemeClr val="tx2">
                    <a:lumMod val="90000"/>
                    <a:lumOff val="10000"/>
                  </a:schemeClr>
                </a:solidFill>
              </a:rPr>
            </a:br>
            <a:r>
              <a:rPr lang="en-GB" sz="1400" dirty="0">
                <a:solidFill>
                  <a:schemeClr val="tx2">
                    <a:lumMod val="90000"/>
                    <a:lumOff val="10000"/>
                  </a:schemeClr>
                </a:solidFill>
              </a:rPr>
              <a:t> </a:t>
            </a:r>
          </a:p>
          <a:p>
            <a:r>
              <a:rPr lang="en-GB" b="1" dirty="0">
                <a:solidFill>
                  <a:schemeClr val="tx2">
                    <a:lumMod val="90000"/>
                    <a:lumOff val="10000"/>
                  </a:schemeClr>
                </a:solidFill>
              </a:rPr>
              <a:t>Why do we need to calibrate</a:t>
            </a:r>
          </a:p>
          <a:p>
            <a:r>
              <a:rPr lang="en-GB" sz="1400" dirty="0">
                <a:solidFill>
                  <a:schemeClr val="tx2">
                    <a:lumMod val="90000"/>
                    <a:lumOff val="10000"/>
                  </a:schemeClr>
                </a:solidFill>
              </a:rPr>
              <a:t>In short: The spectrometer can only measure ‘counts’, but the PLQE is defined as ratio of photons, so we need to translate this. Therefore we use a calibrated lamp with a known energy to transform counts -&gt; energy.</a:t>
            </a:r>
            <a:br>
              <a:rPr lang="en-GB" sz="1400" dirty="0">
                <a:solidFill>
                  <a:schemeClr val="tx2">
                    <a:lumMod val="90000"/>
                    <a:lumOff val="10000"/>
                  </a:schemeClr>
                </a:solidFill>
              </a:rPr>
            </a:br>
            <a:r>
              <a:rPr lang="en-GB" sz="1400" dirty="0">
                <a:solidFill>
                  <a:schemeClr val="tx2">
                    <a:lumMod val="90000"/>
                    <a:lumOff val="10000"/>
                  </a:schemeClr>
                </a:solidFill>
              </a:rPr>
              <a:t>Then we can use the relation of wavelength and energy to get the number of photons from that.</a:t>
            </a:r>
          </a:p>
          <a:p>
            <a:endParaRPr lang="en-GB" sz="1400" dirty="0">
              <a:solidFill>
                <a:schemeClr val="tx2">
                  <a:lumMod val="90000"/>
                  <a:lumOff val="10000"/>
                </a:schemeClr>
              </a:solidFill>
            </a:endParaRPr>
          </a:p>
          <a:p>
            <a:r>
              <a:rPr lang="en-GB" b="1" dirty="0">
                <a:solidFill>
                  <a:schemeClr val="tx2">
                    <a:lumMod val="90000"/>
                    <a:lumOff val="10000"/>
                  </a:schemeClr>
                </a:solidFill>
              </a:rPr>
              <a:t>How to calibrate the sphere</a:t>
            </a:r>
            <a:endParaRPr lang="en-GB" sz="1400" dirty="0">
              <a:solidFill>
                <a:schemeClr val="tx2">
                  <a:lumMod val="90000"/>
                  <a:lumOff val="10000"/>
                </a:schemeClr>
              </a:solidFill>
            </a:endParaRPr>
          </a:p>
          <a:p>
            <a:r>
              <a:rPr lang="en-GB" sz="1400" dirty="0">
                <a:solidFill>
                  <a:schemeClr val="tx2">
                    <a:lumMod val="90000"/>
                    <a:lumOff val="10000"/>
                  </a:schemeClr>
                </a:solidFill>
              </a:rPr>
              <a:t>As for any normal measurement the ‘non-linearity correction’ should be turned </a:t>
            </a:r>
            <a:r>
              <a:rPr lang="en-GB" sz="1400" b="1" dirty="0">
                <a:solidFill>
                  <a:schemeClr val="tx2">
                    <a:lumMod val="90000"/>
                    <a:lumOff val="10000"/>
                  </a:schemeClr>
                </a:solidFill>
              </a:rPr>
              <a:t>on</a:t>
            </a:r>
            <a:r>
              <a:rPr lang="en-GB" sz="1400" dirty="0">
                <a:solidFill>
                  <a:schemeClr val="tx2">
                    <a:lumMod val="90000"/>
                    <a:lumOff val="10000"/>
                  </a:schemeClr>
                </a:solidFill>
              </a:rPr>
              <a:t>!</a:t>
            </a:r>
          </a:p>
          <a:p>
            <a:r>
              <a:rPr lang="en-GB" sz="1400" dirty="0">
                <a:solidFill>
                  <a:schemeClr val="tx2">
                    <a:lumMod val="90000"/>
                    <a:lumOff val="10000"/>
                  </a:schemeClr>
                </a:solidFill>
              </a:rPr>
              <a:t>After having warmed up for 15 min. the reference lamp is placed at different entrance ports and the spectrum is measured. Make sure that the detector is not saturated and also measure a background for each of the integration times. Use Bernard’s script to calculate the correction files from this measurement.</a:t>
            </a:r>
            <a:endParaRPr lang="en-GB" dirty="0">
              <a:solidFill>
                <a:schemeClr val="tx2">
                  <a:lumMod val="90000"/>
                  <a:lumOff val="10000"/>
                </a:schemeClr>
              </a:solidFill>
            </a:endParaRPr>
          </a:p>
        </p:txBody>
      </p:sp>
    </p:spTree>
    <p:extLst>
      <p:ext uri="{BB962C8B-B14F-4D97-AF65-F5344CB8AC3E}">
        <p14:creationId xmlns:p14="http://schemas.microsoft.com/office/powerpoint/2010/main" val="181725663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9C48E1-0C3A-440E-A8CA-F297BD9BB602}"/>
              </a:ext>
            </a:extLst>
          </p:cNvPr>
          <p:cNvSpPr>
            <a:spLocks noGrp="1"/>
          </p:cNvSpPr>
          <p:nvPr>
            <p:ph type="title"/>
          </p:nvPr>
        </p:nvSpPr>
        <p:spPr/>
        <p:txBody>
          <a:bodyPr/>
          <a:lstStyle/>
          <a:p>
            <a:r>
              <a:rPr lang="en-GB" dirty="0"/>
              <a:t>Reference Lamp Measurements</a:t>
            </a:r>
          </a:p>
        </p:txBody>
      </p:sp>
      <p:sp>
        <p:nvSpPr>
          <p:cNvPr id="3" name="Text Placeholder 2">
            <a:extLst>
              <a:ext uri="{FF2B5EF4-FFF2-40B4-BE49-F238E27FC236}">
                <a16:creationId xmlns:a16="http://schemas.microsoft.com/office/drawing/2014/main" id="{340EFFBE-626C-4338-9B2A-CA6D33016028}"/>
              </a:ext>
            </a:extLst>
          </p:cNvPr>
          <p:cNvSpPr>
            <a:spLocks noGrp="1"/>
          </p:cNvSpPr>
          <p:nvPr>
            <p:ph type="body" sz="quarter" idx="13"/>
          </p:nvPr>
        </p:nvSpPr>
        <p:spPr>
          <a:xfrm>
            <a:off x="4021494" y="6527649"/>
            <a:ext cx="3806890" cy="373062"/>
          </a:xfrm>
        </p:spPr>
        <p:txBody>
          <a:bodyPr/>
          <a:lstStyle/>
          <a:p>
            <a:endParaRPr lang="en-GB" dirty="0"/>
          </a:p>
        </p:txBody>
      </p:sp>
      <p:sp>
        <p:nvSpPr>
          <p:cNvPr id="4" name="Text Placeholder 3">
            <a:extLst>
              <a:ext uri="{FF2B5EF4-FFF2-40B4-BE49-F238E27FC236}">
                <a16:creationId xmlns:a16="http://schemas.microsoft.com/office/drawing/2014/main" id="{D8A140D2-968D-471F-B719-6F0674EE509A}"/>
              </a:ext>
            </a:extLst>
          </p:cNvPr>
          <p:cNvSpPr>
            <a:spLocks noGrp="1"/>
          </p:cNvSpPr>
          <p:nvPr>
            <p:ph type="body" sz="quarter" idx="14"/>
          </p:nvPr>
        </p:nvSpPr>
        <p:spPr/>
        <p:txBody>
          <a:bodyPr/>
          <a:lstStyle/>
          <a:p>
            <a:endParaRPr lang="en-GB"/>
          </a:p>
        </p:txBody>
      </p:sp>
      <p:sp>
        <p:nvSpPr>
          <p:cNvPr id="5" name="Text Placeholder 4">
            <a:extLst>
              <a:ext uri="{FF2B5EF4-FFF2-40B4-BE49-F238E27FC236}">
                <a16:creationId xmlns:a16="http://schemas.microsoft.com/office/drawing/2014/main" id="{878EB7E5-2A0F-4132-96FD-74C510C9A685}"/>
              </a:ext>
            </a:extLst>
          </p:cNvPr>
          <p:cNvSpPr>
            <a:spLocks noGrp="1"/>
          </p:cNvSpPr>
          <p:nvPr>
            <p:ph type="body" sz="quarter" idx="18"/>
          </p:nvPr>
        </p:nvSpPr>
        <p:spPr/>
        <p:txBody>
          <a:bodyPr/>
          <a:lstStyle/>
          <a:p>
            <a:endParaRPr lang="en-GB"/>
          </a:p>
        </p:txBody>
      </p:sp>
      <p:sp>
        <p:nvSpPr>
          <p:cNvPr id="8" name="TextBox 7">
            <a:extLst>
              <a:ext uri="{FF2B5EF4-FFF2-40B4-BE49-F238E27FC236}">
                <a16:creationId xmlns:a16="http://schemas.microsoft.com/office/drawing/2014/main" id="{F9A1AB04-E1B9-40B7-9E0B-01BA3765E936}"/>
              </a:ext>
            </a:extLst>
          </p:cNvPr>
          <p:cNvSpPr txBox="1"/>
          <p:nvPr/>
        </p:nvSpPr>
        <p:spPr>
          <a:xfrm>
            <a:off x="766698" y="1343608"/>
            <a:ext cx="9664925" cy="4678204"/>
          </a:xfrm>
          <a:prstGeom prst="rect">
            <a:avLst/>
          </a:prstGeom>
          <a:noFill/>
        </p:spPr>
        <p:txBody>
          <a:bodyPr wrap="square" rtlCol="0">
            <a:spAutoFit/>
          </a:bodyPr>
          <a:lstStyle/>
          <a:p>
            <a:r>
              <a:rPr lang="en-GB" b="1" dirty="0">
                <a:solidFill>
                  <a:schemeClr val="tx2">
                    <a:lumMod val="90000"/>
                    <a:lumOff val="10000"/>
                  </a:schemeClr>
                </a:solidFill>
              </a:rPr>
              <a:t>Calibration of the Sphere (Red </a:t>
            </a:r>
            <a:r>
              <a:rPr lang="en-GB" b="1" dirty="0" err="1">
                <a:solidFill>
                  <a:schemeClr val="tx2">
                    <a:lumMod val="90000"/>
                    <a:lumOff val="10000"/>
                  </a:schemeClr>
                </a:solidFill>
              </a:rPr>
              <a:t>Fiber</a:t>
            </a:r>
            <a:r>
              <a:rPr lang="en-GB" b="1" dirty="0">
                <a:solidFill>
                  <a:schemeClr val="tx2">
                    <a:lumMod val="90000"/>
                    <a:lumOff val="10000"/>
                  </a:schemeClr>
                </a:solidFill>
              </a:rPr>
              <a:t>)</a:t>
            </a:r>
          </a:p>
          <a:p>
            <a:r>
              <a:rPr lang="en-GB" sz="1400" dirty="0">
                <a:solidFill>
                  <a:schemeClr val="tx2">
                    <a:lumMod val="90000"/>
                    <a:lumOff val="10000"/>
                  </a:schemeClr>
                </a:solidFill>
              </a:rPr>
              <a:t>To check linearity, the reference spectrum of the lamp was measured for different integration times.</a:t>
            </a:r>
          </a:p>
          <a:p>
            <a:endParaRPr lang="en-GB" sz="1400" dirty="0">
              <a:solidFill>
                <a:schemeClr val="tx2">
                  <a:lumMod val="90000"/>
                  <a:lumOff val="10000"/>
                </a:schemeClr>
              </a:solidFill>
            </a:endParaRPr>
          </a:p>
          <a:p>
            <a:endParaRPr lang="en-GB" sz="1400" dirty="0">
              <a:solidFill>
                <a:schemeClr val="tx2">
                  <a:lumMod val="90000"/>
                  <a:lumOff val="10000"/>
                </a:schemeClr>
              </a:solidFill>
            </a:endParaRPr>
          </a:p>
          <a:p>
            <a:endParaRPr lang="en-GB" sz="1400" dirty="0">
              <a:solidFill>
                <a:schemeClr val="tx2">
                  <a:lumMod val="90000"/>
                  <a:lumOff val="10000"/>
                </a:schemeClr>
              </a:solidFill>
            </a:endParaRPr>
          </a:p>
          <a:p>
            <a:endParaRPr lang="en-GB" sz="1400" dirty="0">
              <a:solidFill>
                <a:schemeClr val="tx2">
                  <a:lumMod val="90000"/>
                  <a:lumOff val="10000"/>
                </a:schemeClr>
              </a:solidFill>
            </a:endParaRPr>
          </a:p>
          <a:p>
            <a:endParaRPr lang="en-GB" sz="1400" dirty="0">
              <a:solidFill>
                <a:schemeClr val="tx2">
                  <a:lumMod val="90000"/>
                  <a:lumOff val="10000"/>
                </a:schemeClr>
              </a:solidFill>
            </a:endParaRPr>
          </a:p>
          <a:p>
            <a:endParaRPr lang="en-GB" sz="1400" dirty="0">
              <a:solidFill>
                <a:schemeClr val="tx2">
                  <a:lumMod val="90000"/>
                  <a:lumOff val="10000"/>
                </a:schemeClr>
              </a:solidFill>
            </a:endParaRPr>
          </a:p>
          <a:p>
            <a:endParaRPr lang="en-GB" sz="1400" dirty="0">
              <a:solidFill>
                <a:schemeClr val="tx2">
                  <a:lumMod val="90000"/>
                  <a:lumOff val="10000"/>
                </a:schemeClr>
              </a:solidFill>
            </a:endParaRPr>
          </a:p>
          <a:p>
            <a:endParaRPr lang="en-GB" sz="1400" dirty="0">
              <a:solidFill>
                <a:schemeClr val="tx2">
                  <a:lumMod val="90000"/>
                  <a:lumOff val="10000"/>
                </a:schemeClr>
              </a:solidFill>
            </a:endParaRPr>
          </a:p>
          <a:p>
            <a:endParaRPr lang="en-GB" sz="1400" dirty="0">
              <a:solidFill>
                <a:schemeClr val="tx2">
                  <a:lumMod val="90000"/>
                  <a:lumOff val="10000"/>
                </a:schemeClr>
              </a:solidFill>
            </a:endParaRPr>
          </a:p>
          <a:p>
            <a:endParaRPr lang="en-GB" sz="1400" dirty="0">
              <a:solidFill>
                <a:schemeClr val="tx2">
                  <a:lumMod val="90000"/>
                  <a:lumOff val="10000"/>
                </a:schemeClr>
              </a:solidFill>
            </a:endParaRPr>
          </a:p>
          <a:p>
            <a:endParaRPr lang="en-GB" sz="1400" dirty="0">
              <a:solidFill>
                <a:schemeClr val="tx2">
                  <a:lumMod val="90000"/>
                  <a:lumOff val="10000"/>
                </a:schemeClr>
              </a:solidFill>
            </a:endParaRPr>
          </a:p>
          <a:p>
            <a:endParaRPr lang="en-GB" sz="1400" dirty="0">
              <a:solidFill>
                <a:schemeClr val="tx2">
                  <a:lumMod val="90000"/>
                  <a:lumOff val="10000"/>
                </a:schemeClr>
              </a:solidFill>
            </a:endParaRPr>
          </a:p>
          <a:p>
            <a:endParaRPr lang="en-GB" sz="1400" dirty="0">
              <a:solidFill>
                <a:schemeClr val="tx2">
                  <a:lumMod val="90000"/>
                  <a:lumOff val="10000"/>
                </a:schemeClr>
              </a:solidFill>
            </a:endParaRPr>
          </a:p>
          <a:p>
            <a:endParaRPr lang="en-GB" sz="1400" dirty="0">
              <a:solidFill>
                <a:schemeClr val="tx2">
                  <a:lumMod val="90000"/>
                  <a:lumOff val="10000"/>
                </a:schemeClr>
              </a:solidFill>
            </a:endParaRPr>
          </a:p>
          <a:p>
            <a:endParaRPr lang="en-GB" sz="1400" dirty="0">
              <a:solidFill>
                <a:schemeClr val="tx2">
                  <a:lumMod val="90000"/>
                  <a:lumOff val="10000"/>
                </a:schemeClr>
              </a:solidFill>
            </a:endParaRPr>
          </a:p>
          <a:p>
            <a:endParaRPr lang="en-GB" sz="1400" dirty="0">
              <a:solidFill>
                <a:schemeClr val="tx2">
                  <a:lumMod val="90000"/>
                  <a:lumOff val="10000"/>
                </a:schemeClr>
              </a:solidFill>
            </a:endParaRPr>
          </a:p>
          <a:p>
            <a:endParaRPr lang="en-GB" sz="1400" dirty="0">
              <a:solidFill>
                <a:schemeClr val="tx2">
                  <a:lumMod val="90000"/>
                  <a:lumOff val="10000"/>
                </a:schemeClr>
              </a:solidFill>
            </a:endParaRPr>
          </a:p>
          <a:p>
            <a:r>
              <a:rPr lang="en-GB" sz="1400" b="1" dirty="0">
                <a:solidFill>
                  <a:schemeClr val="tx2">
                    <a:lumMod val="90000"/>
                    <a:lumOff val="10000"/>
                  </a:schemeClr>
                </a:solidFill>
              </a:rPr>
              <a:t>Conclusion: </a:t>
            </a:r>
            <a:r>
              <a:rPr lang="en-GB" sz="1400" dirty="0">
                <a:solidFill>
                  <a:schemeClr val="tx2">
                    <a:lumMod val="90000"/>
                    <a:lumOff val="10000"/>
                  </a:schemeClr>
                </a:solidFill>
              </a:rPr>
              <a:t>The detector response is perfectly linear.</a:t>
            </a:r>
            <a:br>
              <a:rPr lang="en-GB" sz="1400" dirty="0">
                <a:solidFill>
                  <a:schemeClr val="tx2">
                    <a:lumMod val="90000"/>
                    <a:lumOff val="10000"/>
                  </a:schemeClr>
                </a:solidFill>
              </a:rPr>
            </a:br>
            <a:r>
              <a:rPr lang="en-GB" sz="1400" dirty="0">
                <a:solidFill>
                  <a:schemeClr val="tx2">
                    <a:lumMod val="90000"/>
                    <a:lumOff val="10000"/>
                  </a:schemeClr>
                </a:solidFill>
              </a:rPr>
              <a:t> </a:t>
            </a:r>
          </a:p>
        </p:txBody>
      </p:sp>
      <p:graphicFrame>
        <p:nvGraphicFramePr>
          <p:cNvPr id="10" name="Object 9">
            <a:extLst>
              <a:ext uri="{FF2B5EF4-FFF2-40B4-BE49-F238E27FC236}">
                <a16:creationId xmlns:a16="http://schemas.microsoft.com/office/drawing/2014/main" id="{F758027B-F983-4108-9B4F-48D4F5ACA479}"/>
              </a:ext>
            </a:extLst>
          </p:cNvPr>
          <p:cNvGraphicFramePr>
            <a:graphicFrameLocks noChangeAspect="1"/>
          </p:cNvGraphicFramePr>
          <p:nvPr/>
        </p:nvGraphicFramePr>
        <p:xfrm>
          <a:off x="1405813" y="2051409"/>
          <a:ext cx="4442504" cy="3399325"/>
        </p:xfrm>
        <a:graphic>
          <a:graphicData uri="http://schemas.openxmlformats.org/presentationml/2006/ole">
            <mc:AlternateContent xmlns:mc="http://schemas.openxmlformats.org/markup-compatibility/2006">
              <mc:Choice xmlns:v="urn:schemas-microsoft-com:vml" Requires="v">
                <p:oleObj spid="_x0000_s7186" name="Graph" r:id="rId3" imgW="3920760" imgH="3000960" progId="Origin95.Graph">
                  <p:embed/>
                </p:oleObj>
              </mc:Choice>
              <mc:Fallback>
                <p:oleObj name="Graph" r:id="rId3" imgW="3920760" imgH="3000960" progId="Origin95.Graph">
                  <p:embed/>
                  <p:pic>
                    <p:nvPicPr>
                      <p:cNvPr id="10" name="Object 9">
                        <a:extLst>
                          <a:ext uri="{FF2B5EF4-FFF2-40B4-BE49-F238E27FC236}">
                            <a16:creationId xmlns:a16="http://schemas.microsoft.com/office/drawing/2014/main" id="{F758027B-F983-4108-9B4F-48D4F5ACA479}"/>
                          </a:ext>
                        </a:extLst>
                      </p:cNvPr>
                      <p:cNvPicPr/>
                      <p:nvPr/>
                    </p:nvPicPr>
                    <p:blipFill>
                      <a:blip r:embed="rId4"/>
                      <a:stretch>
                        <a:fillRect/>
                      </a:stretch>
                    </p:blipFill>
                    <p:spPr>
                      <a:xfrm>
                        <a:off x="1405813" y="2051409"/>
                        <a:ext cx="4442504" cy="3399325"/>
                      </a:xfrm>
                      <a:prstGeom prst="rect">
                        <a:avLst/>
                      </a:prstGeom>
                    </p:spPr>
                  </p:pic>
                </p:oleObj>
              </mc:Fallback>
            </mc:AlternateContent>
          </a:graphicData>
        </a:graphic>
      </p:graphicFrame>
      <p:graphicFrame>
        <p:nvGraphicFramePr>
          <p:cNvPr id="11" name="Object 10">
            <a:extLst>
              <a:ext uri="{FF2B5EF4-FFF2-40B4-BE49-F238E27FC236}">
                <a16:creationId xmlns:a16="http://schemas.microsoft.com/office/drawing/2014/main" id="{BFC2CC13-B849-424B-BE09-D2EB1A67C238}"/>
              </a:ext>
            </a:extLst>
          </p:cNvPr>
          <p:cNvGraphicFramePr>
            <a:graphicFrameLocks noChangeAspect="1"/>
          </p:cNvGraphicFramePr>
          <p:nvPr/>
        </p:nvGraphicFramePr>
        <p:xfrm>
          <a:off x="6046237" y="2008571"/>
          <a:ext cx="4498488" cy="3442163"/>
        </p:xfrm>
        <a:graphic>
          <a:graphicData uri="http://schemas.openxmlformats.org/presentationml/2006/ole">
            <mc:AlternateContent xmlns:mc="http://schemas.openxmlformats.org/markup-compatibility/2006">
              <mc:Choice xmlns:v="urn:schemas-microsoft-com:vml" Requires="v">
                <p:oleObj spid="_x0000_s7187" name="Graph" r:id="rId5" imgW="3920760" imgH="3000960" progId="Origin95.Graph">
                  <p:embed/>
                </p:oleObj>
              </mc:Choice>
              <mc:Fallback>
                <p:oleObj name="Graph" r:id="rId5" imgW="3920760" imgH="3000960" progId="Origin95.Graph">
                  <p:embed/>
                  <p:pic>
                    <p:nvPicPr>
                      <p:cNvPr id="11" name="Object 10">
                        <a:extLst>
                          <a:ext uri="{FF2B5EF4-FFF2-40B4-BE49-F238E27FC236}">
                            <a16:creationId xmlns:a16="http://schemas.microsoft.com/office/drawing/2014/main" id="{BFC2CC13-B849-424B-BE09-D2EB1A67C238}"/>
                          </a:ext>
                        </a:extLst>
                      </p:cNvPr>
                      <p:cNvPicPr/>
                      <p:nvPr/>
                    </p:nvPicPr>
                    <p:blipFill>
                      <a:blip r:embed="rId6"/>
                      <a:stretch>
                        <a:fillRect/>
                      </a:stretch>
                    </p:blipFill>
                    <p:spPr>
                      <a:xfrm>
                        <a:off x="6046237" y="2008571"/>
                        <a:ext cx="4498488" cy="3442163"/>
                      </a:xfrm>
                      <a:prstGeom prst="rect">
                        <a:avLst/>
                      </a:prstGeom>
                    </p:spPr>
                  </p:pic>
                </p:oleObj>
              </mc:Fallback>
            </mc:AlternateContent>
          </a:graphicData>
        </a:graphic>
      </p:graphicFrame>
    </p:spTree>
    <p:extLst>
      <p:ext uri="{BB962C8B-B14F-4D97-AF65-F5344CB8AC3E}">
        <p14:creationId xmlns:p14="http://schemas.microsoft.com/office/powerpoint/2010/main" val="35092279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9C48E1-0C3A-440E-A8CA-F297BD9BB602}"/>
              </a:ext>
            </a:extLst>
          </p:cNvPr>
          <p:cNvSpPr>
            <a:spLocks noGrp="1"/>
          </p:cNvSpPr>
          <p:nvPr>
            <p:ph type="title"/>
          </p:nvPr>
        </p:nvSpPr>
        <p:spPr/>
        <p:txBody>
          <a:bodyPr/>
          <a:lstStyle/>
          <a:p>
            <a:r>
              <a:rPr lang="en-GB" dirty="0"/>
              <a:t>Reference Lamp Measurements</a:t>
            </a:r>
          </a:p>
        </p:txBody>
      </p:sp>
      <p:sp>
        <p:nvSpPr>
          <p:cNvPr id="3" name="Text Placeholder 2">
            <a:extLst>
              <a:ext uri="{FF2B5EF4-FFF2-40B4-BE49-F238E27FC236}">
                <a16:creationId xmlns:a16="http://schemas.microsoft.com/office/drawing/2014/main" id="{340EFFBE-626C-4338-9B2A-CA6D33016028}"/>
              </a:ext>
            </a:extLst>
          </p:cNvPr>
          <p:cNvSpPr>
            <a:spLocks noGrp="1"/>
          </p:cNvSpPr>
          <p:nvPr>
            <p:ph type="body" sz="quarter" idx="13"/>
          </p:nvPr>
        </p:nvSpPr>
        <p:spPr>
          <a:xfrm>
            <a:off x="4021494" y="6527649"/>
            <a:ext cx="3806890" cy="373062"/>
          </a:xfrm>
        </p:spPr>
        <p:txBody>
          <a:bodyPr/>
          <a:lstStyle/>
          <a:p>
            <a:endParaRPr lang="en-GB" dirty="0"/>
          </a:p>
        </p:txBody>
      </p:sp>
      <p:sp>
        <p:nvSpPr>
          <p:cNvPr id="4" name="Text Placeholder 3">
            <a:extLst>
              <a:ext uri="{FF2B5EF4-FFF2-40B4-BE49-F238E27FC236}">
                <a16:creationId xmlns:a16="http://schemas.microsoft.com/office/drawing/2014/main" id="{D8A140D2-968D-471F-B719-6F0674EE509A}"/>
              </a:ext>
            </a:extLst>
          </p:cNvPr>
          <p:cNvSpPr>
            <a:spLocks noGrp="1"/>
          </p:cNvSpPr>
          <p:nvPr>
            <p:ph type="body" sz="quarter" idx="14"/>
          </p:nvPr>
        </p:nvSpPr>
        <p:spPr/>
        <p:txBody>
          <a:bodyPr/>
          <a:lstStyle/>
          <a:p>
            <a:endParaRPr lang="en-GB"/>
          </a:p>
        </p:txBody>
      </p:sp>
      <p:sp>
        <p:nvSpPr>
          <p:cNvPr id="5" name="Text Placeholder 4">
            <a:extLst>
              <a:ext uri="{FF2B5EF4-FFF2-40B4-BE49-F238E27FC236}">
                <a16:creationId xmlns:a16="http://schemas.microsoft.com/office/drawing/2014/main" id="{878EB7E5-2A0F-4132-96FD-74C510C9A685}"/>
              </a:ext>
            </a:extLst>
          </p:cNvPr>
          <p:cNvSpPr>
            <a:spLocks noGrp="1"/>
          </p:cNvSpPr>
          <p:nvPr>
            <p:ph type="body" sz="quarter" idx="18"/>
          </p:nvPr>
        </p:nvSpPr>
        <p:spPr/>
        <p:txBody>
          <a:bodyPr/>
          <a:lstStyle/>
          <a:p>
            <a:endParaRPr lang="en-GB"/>
          </a:p>
        </p:txBody>
      </p:sp>
      <p:sp>
        <p:nvSpPr>
          <p:cNvPr id="8" name="TextBox 7">
            <a:extLst>
              <a:ext uri="{FF2B5EF4-FFF2-40B4-BE49-F238E27FC236}">
                <a16:creationId xmlns:a16="http://schemas.microsoft.com/office/drawing/2014/main" id="{F9A1AB04-E1B9-40B7-9E0B-01BA3765E936}"/>
              </a:ext>
            </a:extLst>
          </p:cNvPr>
          <p:cNvSpPr txBox="1"/>
          <p:nvPr/>
        </p:nvSpPr>
        <p:spPr>
          <a:xfrm>
            <a:off x="766698" y="1343608"/>
            <a:ext cx="9664925" cy="4678204"/>
          </a:xfrm>
          <a:prstGeom prst="rect">
            <a:avLst/>
          </a:prstGeom>
          <a:noFill/>
        </p:spPr>
        <p:txBody>
          <a:bodyPr wrap="square" rtlCol="0">
            <a:spAutoFit/>
          </a:bodyPr>
          <a:lstStyle/>
          <a:p>
            <a:r>
              <a:rPr lang="en-GB" b="1" dirty="0">
                <a:solidFill>
                  <a:schemeClr val="tx2">
                    <a:lumMod val="90000"/>
                    <a:lumOff val="10000"/>
                  </a:schemeClr>
                </a:solidFill>
              </a:rPr>
              <a:t>Calibration of the Sphere (50 um Steel </a:t>
            </a:r>
            <a:r>
              <a:rPr lang="en-GB" b="1" dirty="0" err="1">
                <a:solidFill>
                  <a:schemeClr val="tx2">
                    <a:lumMod val="90000"/>
                    <a:lumOff val="10000"/>
                  </a:schemeClr>
                </a:solidFill>
              </a:rPr>
              <a:t>Fiber</a:t>
            </a:r>
            <a:r>
              <a:rPr lang="en-GB" b="1" dirty="0">
                <a:solidFill>
                  <a:schemeClr val="tx2">
                    <a:lumMod val="90000"/>
                    <a:lumOff val="10000"/>
                  </a:schemeClr>
                </a:solidFill>
              </a:rPr>
              <a:t>)</a:t>
            </a:r>
          </a:p>
          <a:p>
            <a:r>
              <a:rPr lang="en-GB" sz="1400" dirty="0">
                <a:solidFill>
                  <a:schemeClr val="tx2">
                    <a:lumMod val="90000"/>
                    <a:lumOff val="10000"/>
                  </a:schemeClr>
                </a:solidFill>
              </a:rPr>
              <a:t>To check linearity, the reference spectrum of the lamp was measured for different integration times.</a:t>
            </a:r>
          </a:p>
          <a:p>
            <a:endParaRPr lang="en-GB" sz="1400" dirty="0">
              <a:solidFill>
                <a:schemeClr val="tx2">
                  <a:lumMod val="90000"/>
                  <a:lumOff val="10000"/>
                </a:schemeClr>
              </a:solidFill>
            </a:endParaRPr>
          </a:p>
          <a:p>
            <a:endParaRPr lang="en-GB" sz="1400" dirty="0">
              <a:solidFill>
                <a:schemeClr val="tx2">
                  <a:lumMod val="90000"/>
                  <a:lumOff val="10000"/>
                </a:schemeClr>
              </a:solidFill>
            </a:endParaRPr>
          </a:p>
          <a:p>
            <a:endParaRPr lang="en-GB" sz="1400" dirty="0">
              <a:solidFill>
                <a:schemeClr val="tx2">
                  <a:lumMod val="90000"/>
                  <a:lumOff val="10000"/>
                </a:schemeClr>
              </a:solidFill>
            </a:endParaRPr>
          </a:p>
          <a:p>
            <a:endParaRPr lang="en-GB" sz="1400" dirty="0">
              <a:solidFill>
                <a:schemeClr val="tx2">
                  <a:lumMod val="90000"/>
                  <a:lumOff val="10000"/>
                </a:schemeClr>
              </a:solidFill>
            </a:endParaRPr>
          </a:p>
          <a:p>
            <a:endParaRPr lang="en-GB" sz="1400" dirty="0">
              <a:solidFill>
                <a:schemeClr val="tx2">
                  <a:lumMod val="90000"/>
                  <a:lumOff val="10000"/>
                </a:schemeClr>
              </a:solidFill>
            </a:endParaRPr>
          </a:p>
          <a:p>
            <a:endParaRPr lang="en-GB" sz="1400" dirty="0">
              <a:solidFill>
                <a:schemeClr val="tx2">
                  <a:lumMod val="90000"/>
                  <a:lumOff val="10000"/>
                </a:schemeClr>
              </a:solidFill>
            </a:endParaRPr>
          </a:p>
          <a:p>
            <a:endParaRPr lang="en-GB" sz="1400" dirty="0">
              <a:solidFill>
                <a:schemeClr val="tx2">
                  <a:lumMod val="90000"/>
                  <a:lumOff val="10000"/>
                </a:schemeClr>
              </a:solidFill>
            </a:endParaRPr>
          </a:p>
          <a:p>
            <a:endParaRPr lang="en-GB" sz="1400" dirty="0">
              <a:solidFill>
                <a:schemeClr val="tx2">
                  <a:lumMod val="90000"/>
                  <a:lumOff val="10000"/>
                </a:schemeClr>
              </a:solidFill>
            </a:endParaRPr>
          </a:p>
          <a:p>
            <a:endParaRPr lang="en-GB" sz="1400" dirty="0">
              <a:solidFill>
                <a:schemeClr val="tx2">
                  <a:lumMod val="90000"/>
                  <a:lumOff val="10000"/>
                </a:schemeClr>
              </a:solidFill>
            </a:endParaRPr>
          </a:p>
          <a:p>
            <a:endParaRPr lang="en-GB" sz="1400" dirty="0">
              <a:solidFill>
                <a:schemeClr val="tx2">
                  <a:lumMod val="90000"/>
                  <a:lumOff val="10000"/>
                </a:schemeClr>
              </a:solidFill>
            </a:endParaRPr>
          </a:p>
          <a:p>
            <a:endParaRPr lang="en-GB" sz="1400" dirty="0">
              <a:solidFill>
                <a:schemeClr val="tx2">
                  <a:lumMod val="90000"/>
                  <a:lumOff val="10000"/>
                </a:schemeClr>
              </a:solidFill>
            </a:endParaRPr>
          </a:p>
          <a:p>
            <a:endParaRPr lang="en-GB" sz="1400" dirty="0">
              <a:solidFill>
                <a:schemeClr val="tx2">
                  <a:lumMod val="90000"/>
                  <a:lumOff val="10000"/>
                </a:schemeClr>
              </a:solidFill>
            </a:endParaRPr>
          </a:p>
          <a:p>
            <a:endParaRPr lang="en-GB" sz="1400" dirty="0">
              <a:solidFill>
                <a:schemeClr val="tx2">
                  <a:lumMod val="90000"/>
                  <a:lumOff val="10000"/>
                </a:schemeClr>
              </a:solidFill>
            </a:endParaRPr>
          </a:p>
          <a:p>
            <a:endParaRPr lang="en-GB" sz="1400" dirty="0">
              <a:solidFill>
                <a:schemeClr val="tx2">
                  <a:lumMod val="90000"/>
                  <a:lumOff val="10000"/>
                </a:schemeClr>
              </a:solidFill>
            </a:endParaRPr>
          </a:p>
          <a:p>
            <a:endParaRPr lang="en-GB" sz="1400" dirty="0">
              <a:solidFill>
                <a:schemeClr val="tx2">
                  <a:lumMod val="90000"/>
                  <a:lumOff val="10000"/>
                </a:schemeClr>
              </a:solidFill>
            </a:endParaRPr>
          </a:p>
          <a:p>
            <a:endParaRPr lang="en-GB" sz="1400" dirty="0">
              <a:solidFill>
                <a:schemeClr val="tx2">
                  <a:lumMod val="90000"/>
                  <a:lumOff val="10000"/>
                </a:schemeClr>
              </a:solidFill>
            </a:endParaRPr>
          </a:p>
          <a:p>
            <a:endParaRPr lang="en-GB" sz="1400" dirty="0">
              <a:solidFill>
                <a:schemeClr val="tx2">
                  <a:lumMod val="90000"/>
                  <a:lumOff val="10000"/>
                </a:schemeClr>
              </a:solidFill>
            </a:endParaRPr>
          </a:p>
          <a:p>
            <a:r>
              <a:rPr lang="en-GB" sz="1400" b="1" dirty="0">
                <a:solidFill>
                  <a:schemeClr val="tx2">
                    <a:lumMod val="90000"/>
                    <a:lumOff val="10000"/>
                  </a:schemeClr>
                </a:solidFill>
              </a:rPr>
              <a:t>Conclusion: </a:t>
            </a:r>
            <a:r>
              <a:rPr lang="en-GB" sz="1400" dirty="0">
                <a:solidFill>
                  <a:schemeClr val="tx2">
                    <a:lumMod val="90000"/>
                    <a:lumOff val="10000"/>
                  </a:schemeClr>
                </a:solidFill>
              </a:rPr>
              <a:t>The detector response is perfectly linear.</a:t>
            </a:r>
            <a:br>
              <a:rPr lang="en-GB" sz="1400" dirty="0">
                <a:solidFill>
                  <a:schemeClr val="tx2">
                    <a:lumMod val="90000"/>
                    <a:lumOff val="10000"/>
                  </a:schemeClr>
                </a:solidFill>
              </a:rPr>
            </a:br>
            <a:r>
              <a:rPr lang="en-GB" sz="1400" dirty="0">
                <a:solidFill>
                  <a:schemeClr val="tx2">
                    <a:lumMod val="90000"/>
                    <a:lumOff val="10000"/>
                  </a:schemeClr>
                </a:solidFill>
              </a:rPr>
              <a:t> </a:t>
            </a:r>
          </a:p>
        </p:txBody>
      </p:sp>
      <p:graphicFrame>
        <p:nvGraphicFramePr>
          <p:cNvPr id="6" name="Object 5">
            <a:extLst>
              <a:ext uri="{FF2B5EF4-FFF2-40B4-BE49-F238E27FC236}">
                <a16:creationId xmlns:a16="http://schemas.microsoft.com/office/drawing/2014/main" id="{8AC5147E-51AB-4B0A-9850-6475D635EB36}"/>
              </a:ext>
            </a:extLst>
          </p:cNvPr>
          <p:cNvGraphicFramePr>
            <a:graphicFrameLocks noChangeAspect="1"/>
          </p:cNvGraphicFramePr>
          <p:nvPr>
            <p:extLst>
              <p:ext uri="{D42A27DB-BD31-4B8C-83A1-F6EECF244321}">
                <p14:modId xmlns:p14="http://schemas.microsoft.com/office/powerpoint/2010/main" val="2773688151"/>
              </p:ext>
            </p:extLst>
          </p:nvPr>
        </p:nvGraphicFramePr>
        <p:xfrm>
          <a:off x="1012435" y="2113837"/>
          <a:ext cx="4264804" cy="3263352"/>
        </p:xfrm>
        <a:graphic>
          <a:graphicData uri="http://schemas.openxmlformats.org/presentationml/2006/ole">
            <mc:AlternateContent xmlns:mc="http://schemas.openxmlformats.org/markup-compatibility/2006">
              <mc:Choice xmlns:v="urn:schemas-microsoft-com:vml" Requires="v">
                <p:oleObj spid="_x0000_s8210" name="Graph" r:id="rId3" imgW="3920760" imgH="3000960" progId="Origin95.Graph">
                  <p:embed/>
                </p:oleObj>
              </mc:Choice>
              <mc:Fallback>
                <p:oleObj name="Graph" r:id="rId3" imgW="3920760" imgH="3000960" progId="Origin95.Graph">
                  <p:embed/>
                  <p:pic>
                    <p:nvPicPr>
                      <p:cNvPr id="0" name=""/>
                      <p:cNvPicPr/>
                      <p:nvPr/>
                    </p:nvPicPr>
                    <p:blipFill>
                      <a:blip r:embed="rId4"/>
                      <a:stretch>
                        <a:fillRect/>
                      </a:stretch>
                    </p:blipFill>
                    <p:spPr>
                      <a:xfrm>
                        <a:off x="1012435" y="2113837"/>
                        <a:ext cx="4264804" cy="3263352"/>
                      </a:xfrm>
                      <a:prstGeom prst="rect">
                        <a:avLst/>
                      </a:prstGeom>
                    </p:spPr>
                  </p:pic>
                </p:oleObj>
              </mc:Fallback>
            </mc:AlternateContent>
          </a:graphicData>
        </a:graphic>
      </p:graphicFrame>
      <p:graphicFrame>
        <p:nvGraphicFramePr>
          <p:cNvPr id="7" name="Object 6">
            <a:extLst>
              <a:ext uri="{FF2B5EF4-FFF2-40B4-BE49-F238E27FC236}">
                <a16:creationId xmlns:a16="http://schemas.microsoft.com/office/drawing/2014/main" id="{BC1E6047-0D4F-48DD-81DD-58803828E68A}"/>
              </a:ext>
            </a:extLst>
          </p:cNvPr>
          <p:cNvGraphicFramePr>
            <a:graphicFrameLocks noChangeAspect="1"/>
          </p:cNvGraphicFramePr>
          <p:nvPr>
            <p:extLst>
              <p:ext uri="{D42A27DB-BD31-4B8C-83A1-F6EECF244321}">
                <p14:modId xmlns:p14="http://schemas.microsoft.com/office/powerpoint/2010/main" val="3221956965"/>
              </p:ext>
            </p:extLst>
          </p:nvPr>
        </p:nvGraphicFramePr>
        <p:xfrm>
          <a:off x="6038883" y="2113837"/>
          <a:ext cx="4264804" cy="3263352"/>
        </p:xfrm>
        <a:graphic>
          <a:graphicData uri="http://schemas.openxmlformats.org/presentationml/2006/ole">
            <mc:AlternateContent xmlns:mc="http://schemas.openxmlformats.org/markup-compatibility/2006">
              <mc:Choice xmlns:v="urn:schemas-microsoft-com:vml" Requires="v">
                <p:oleObj spid="_x0000_s8211" name="Graph" r:id="rId5" imgW="3920760" imgH="3000960" progId="Origin95.Graph">
                  <p:embed/>
                </p:oleObj>
              </mc:Choice>
              <mc:Fallback>
                <p:oleObj name="Graph" r:id="rId5" imgW="3920760" imgH="3000960" progId="Origin95.Graph">
                  <p:embed/>
                  <p:pic>
                    <p:nvPicPr>
                      <p:cNvPr id="0" name=""/>
                      <p:cNvPicPr/>
                      <p:nvPr/>
                    </p:nvPicPr>
                    <p:blipFill>
                      <a:blip r:embed="rId6"/>
                      <a:stretch>
                        <a:fillRect/>
                      </a:stretch>
                    </p:blipFill>
                    <p:spPr>
                      <a:xfrm>
                        <a:off x="6038883" y="2113837"/>
                        <a:ext cx="4264804" cy="3263352"/>
                      </a:xfrm>
                      <a:prstGeom prst="rect">
                        <a:avLst/>
                      </a:prstGeom>
                    </p:spPr>
                  </p:pic>
                </p:oleObj>
              </mc:Fallback>
            </mc:AlternateContent>
          </a:graphicData>
        </a:graphic>
      </p:graphicFrame>
    </p:spTree>
    <p:extLst>
      <p:ext uri="{BB962C8B-B14F-4D97-AF65-F5344CB8AC3E}">
        <p14:creationId xmlns:p14="http://schemas.microsoft.com/office/powerpoint/2010/main" val="85017872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9C48E1-0C3A-440E-A8CA-F297BD9BB602}"/>
              </a:ext>
            </a:extLst>
          </p:cNvPr>
          <p:cNvSpPr>
            <a:spLocks noGrp="1"/>
          </p:cNvSpPr>
          <p:nvPr>
            <p:ph type="title"/>
          </p:nvPr>
        </p:nvSpPr>
        <p:spPr/>
        <p:txBody>
          <a:bodyPr/>
          <a:lstStyle/>
          <a:p>
            <a:r>
              <a:rPr lang="en-GB" dirty="0"/>
              <a:t>Reference Files of Sphere</a:t>
            </a:r>
          </a:p>
        </p:txBody>
      </p:sp>
      <p:sp>
        <p:nvSpPr>
          <p:cNvPr id="3" name="Text Placeholder 2">
            <a:extLst>
              <a:ext uri="{FF2B5EF4-FFF2-40B4-BE49-F238E27FC236}">
                <a16:creationId xmlns:a16="http://schemas.microsoft.com/office/drawing/2014/main" id="{340EFFBE-626C-4338-9B2A-CA6D33016028}"/>
              </a:ext>
            </a:extLst>
          </p:cNvPr>
          <p:cNvSpPr>
            <a:spLocks noGrp="1"/>
          </p:cNvSpPr>
          <p:nvPr>
            <p:ph type="body" sz="quarter" idx="13"/>
          </p:nvPr>
        </p:nvSpPr>
        <p:spPr>
          <a:xfrm>
            <a:off x="4021494" y="6527649"/>
            <a:ext cx="3806890" cy="373062"/>
          </a:xfrm>
        </p:spPr>
        <p:txBody>
          <a:bodyPr/>
          <a:lstStyle/>
          <a:p>
            <a:endParaRPr lang="en-GB" dirty="0"/>
          </a:p>
        </p:txBody>
      </p:sp>
      <p:sp>
        <p:nvSpPr>
          <p:cNvPr id="4" name="Text Placeholder 3">
            <a:extLst>
              <a:ext uri="{FF2B5EF4-FFF2-40B4-BE49-F238E27FC236}">
                <a16:creationId xmlns:a16="http://schemas.microsoft.com/office/drawing/2014/main" id="{D8A140D2-968D-471F-B719-6F0674EE509A}"/>
              </a:ext>
            </a:extLst>
          </p:cNvPr>
          <p:cNvSpPr>
            <a:spLocks noGrp="1"/>
          </p:cNvSpPr>
          <p:nvPr>
            <p:ph type="body" sz="quarter" idx="14"/>
          </p:nvPr>
        </p:nvSpPr>
        <p:spPr/>
        <p:txBody>
          <a:bodyPr/>
          <a:lstStyle/>
          <a:p>
            <a:endParaRPr lang="en-GB"/>
          </a:p>
        </p:txBody>
      </p:sp>
      <p:sp>
        <p:nvSpPr>
          <p:cNvPr id="5" name="Text Placeholder 4">
            <a:extLst>
              <a:ext uri="{FF2B5EF4-FFF2-40B4-BE49-F238E27FC236}">
                <a16:creationId xmlns:a16="http://schemas.microsoft.com/office/drawing/2014/main" id="{878EB7E5-2A0F-4132-96FD-74C510C9A685}"/>
              </a:ext>
            </a:extLst>
          </p:cNvPr>
          <p:cNvSpPr>
            <a:spLocks noGrp="1"/>
          </p:cNvSpPr>
          <p:nvPr>
            <p:ph type="body" sz="quarter" idx="18"/>
          </p:nvPr>
        </p:nvSpPr>
        <p:spPr/>
        <p:txBody>
          <a:bodyPr/>
          <a:lstStyle/>
          <a:p>
            <a:endParaRPr lang="en-GB"/>
          </a:p>
        </p:txBody>
      </p:sp>
      <p:sp>
        <p:nvSpPr>
          <p:cNvPr id="8" name="TextBox 7">
            <a:extLst>
              <a:ext uri="{FF2B5EF4-FFF2-40B4-BE49-F238E27FC236}">
                <a16:creationId xmlns:a16="http://schemas.microsoft.com/office/drawing/2014/main" id="{F9A1AB04-E1B9-40B7-9E0B-01BA3765E936}"/>
              </a:ext>
            </a:extLst>
          </p:cNvPr>
          <p:cNvSpPr txBox="1"/>
          <p:nvPr/>
        </p:nvSpPr>
        <p:spPr>
          <a:xfrm>
            <a:off x="766698" y="1343608"/>
            <a:ext cx="9664925" cy="2954655"/>
          </a:xfrm>
          <a:prstGeom prst="rect">
            <a:avLst/>
          </a:prstGeom>
          <a:noFill/>
        </p:spPr>
        <p:txBody>
          <a:bodyPr wrap="square" rtlCol="0">
            <a:spAutoFit/>
          </a:bodyPr>
          <a:lstStyle/>
          <a:p>
            <a:r>
              <a:rPr lang="en-GB" b="1" dirty="0">
                <a:solidFill>
                  <a:schemeClr val="tx2">
                    <a:lumMod val="90000"/>
                    <a:lumOff val="10000"/>
                  </a:schemeClr>
                </a:solidFill>
              </a:rPr>
              <a:t>Calibration of the Sphere (Red </a:t>
            </a:r>
            <a:r>
              <a:rPr lang="en-GB" b="1" dirty="0" err="1">
                <a:solidFill>
                  <a:schemeClr val="tx2">
                    <a:lumMod val="90000"/>
                    <a:lumOff val="10000"/>
                  </a:schemeClr>
                </a:solidFill>
              </a:rPr>
              <a:t>Fiber</a:t>
            </a:r>
            <a:r>
              <a:rPr lang="en-GB" b="1" dirty="0">
                <a:solidFill>
                  <a:schemeClr val="tx2">
                    <a:lumMod val="90000"/>
                    <a:lumOff val="10000"/>
                  </a:schemeClr>
                </a:solidFill>
              </a:rPr>
              <a:t>)</a:t>
            </a:r>
          </a:p>
          <a:p>
            <a:r>
              <a:rPr lang="en-GB" sz="1400" dirty="0">
                <a:solidFill>
                  <a:schemeClr val="tx2">
                    <a:lumMod val="90000"/>
                    <a:lumOff val="10000"/>
                  </a:schemeClr>
                </a:solidFill>
              </a:rPr>
              <a:t>Bernard W. calculated the correction files using the script in the PLQE folder. Even on a logarithmic scale the correction files for different integration times overlapped perfectly, so they were averaged into one file.</a:t>
            </a:r>
            <a:br>
              <a:rPr lang="en-GB" sz="1400" dirty="0">
                <a:solidFill>
                  <a:schemeClr val="tx2">
                    <a:lumMod val="90000"/>
                    <a:lumOff val="10000"/>
                  </a:schemeClr>
                </a:solidFill>
              </a:rPr>
            </a:br>
            <a:r>
              <a:rPr lang="en-GB" sz="1400" dirty="0">
                <a:solidFill>
                  <a:schemeClr val="tx2">
                    <a:lumMod val="90000"/>
                    <a:lumOff val="10000"/>
                  </a:schemeClr>
                </a:solidFill>
              </a:rPr>
              <a:t>One of these files was generated for each exit port of the sphere to check uniformity. </a:t>
            </a:r>
            <a:br>
              <a:rPr lang="en-GB" sz="1400" dirty="0">
                <a:solidFill>
                  <a:schemeClr val="tx2">
                    <a:lumMod val="90000"/>
                    <a:lumOff val="10000"/>
                  </a:schemeClr>
                </a:solidFill>
              </a:rPr>
            </a:br>
            <a:r>
              <a:rPr lang="en-GB" sz="1400" dirty="0">
                <a:solidFill>
                  <a:schemeClr val="tx2">
                    <a:lumMod val="90000"/>
                    <a:lumOff val="10000"/>
                  </a:schemeClr>
                </a:solidFill>
              </a:rPr>
              <a:t>The results are shown.</a:t>
            </a:r>
            <a:br>
              <a:rPr lang="en-GB" sz="1400" dirty="0">
                <a:solidFill>
                  <a:schemeClr val="tx2">
                    <a:lumMod val="90000"/>
                    <a:lumOff val="10000"/>
                  </a:schemeClr>
                </a:solidFill>
              </a:rPr>
            </a:br>
            <a:br>
              <a:rPr lang="en-GB" sz="1400" dirty="0">
                <a:solidFill>
                  <a:schemeClr val="tx2">
                    <a:lumMod val="90000"/>
                    <a:lumOff val="10000"/>
                  </a:schemeClr>
                </a:solidFill>
              </a:rPr>
            </a:br>
            <a:r>
              <a:rPr lang="en-GB" sz="1400" dirty="0">
                <a:solidFill>
                  <a:schemeClr val="tx2">
                    <a:lumMod val="90000"/>
                    <a:lumOff val="10000"/>
                  </a:schemeClr>
                </a:solidFill>
              </a:rPr>
              <a:t>The Correction value for the top port is lower, most probably because</a:t>
            </a:r>
            <a:br>
              <a:rPr lang="en-GB" sz="1400" dirty="0">
                <a:solidFill>
                  <a:schemeClr val="tx2">
                    <a:lumMod val="90000"/>
                    <a:lumOff val="10000"/>
                  </a:schemeClr>
                </a:solidFill>
              </a:rPr>
            </a:br>
            <a:r>
              <a:rPr lang="en-GB" sz="1400" dirty="0">
                <a:solidFill>
                  <a:schemeClr val="tx2">
                    <a:lumMod val="90000"/>
                    <a:lumOff val="10000"/>
                  </a:schemeClr>
                </a:solidFill>
              </a:rPr>
              <a:t>the hole is larger and more light is lost.</a:t>
            </a:r>
            <a:br>
              <a:rPr lang="en-GB" sz="1400" dirty="0">
                <a:solidFill>
                  <a:schemeClr val="tx2">
                    <a:lumMod val="90000"/>
                    <a:lumOff val="10000"/>
                  </a:schemeClr>
                </a:solidFill>
              </a:rPr>
            </a:br>
            <a:r>
              <a:rPr lang="en-GB" sz="1400" dirty="0">
                <a:solidFill>
                  <a:schemeClr val="tx2">
                    <a:lumMod val="90000"/>
                    <a:lumOff val="10000"/>
                  </a:schemeClr>
                </a:solidFill>
              </a:rPr>
              <a:t>The correction values obtained from the PLQE and ELQE side overlap </a:t>
            </a:r>
          </a:p>
          <a:p>
            <a:r>
              <a:rPr lang="en-GB" sz="1400" dirty="0">
                <a:solidFill>
                  <a:schemeClr val="tx2">
                    <a:lumMod val="90000"/>
                    <a:lumOff val="10000"/>
                  </a:schemeClr>
                </a:solidFill>
              </a:rPr>
              <a:t>nicely. Since they are mainly used, they are averaged again</a:t>
            </a:r>
            <a:br>
              <a:rPr lang="en-GB" sz="1400" dirty="0">
                <a:solidFill>
                  <a:schemeClr val="tx2">
                    <a:lumMod val="90000"/>
                    <a:lumOff val="10000"/>
                  </a:schemeClr>
                </a:solidFill>
              </a:rPr>
            </a:br>
            <a:r>
              <a:rPr lang="en-GB" sz="1400" dirty="0">
                <a:solidFill>
                  <a:schemeClr val="tx2">
                    <a:lumMod val="90000"/>
                    <a:lumOff val="10000"/>
                  </a:schemeClr>
                </a:solidFill>
              </a:rPr>
              <a:t>to yield a single correction file.</a:t>
            </a:r>
            <a:br>
              <a:rPr lang="en-GB" sz="1400" dirty="0">
                <a:solidFill>
                  <a:schemeClr val="tx2">
                    <a:lumMod val="90000"/>
                    <a:lumOff val="10000"/>
                  </a:schemeClr>
                </a:solidFill>
              </a:rPr>
            </a:br>
            <a:endParaRPr lang="en-GB" sz="1400" dirty="0">
              <a:solidFill>
                <a:schemeClr val="tx2">
                  <a:lumMod val="90000"/>
                  <a:lumOff val="10000"/>
                </a:schemeClr>
              </a:solidFill>
            </a:endParaRPr>
          </a:p>
          <a:p>
            <a:r>
              <a:rPr lang="en-GB" sz="1400" dirty="0">
                <a:solidFill>
                  <a:schemeClr val="tx2">
                    <a:lumMod val="90000"/>
                    <a:lumOff val="10000"/>
                  </a:schemeClr>
                </a:solidFill>
              </a:rPr>
              <a:t>This file is </a:t>
            </a:r>
            <a:r>
              <a:rPr lang="en-GB" sz="1400" b="1" dirty="0">
                <a:solidFill>
                  <a:schemeClr val="tx2">
                    <a:lumMod val="90000"/>
                    <a:lumOff val="10000"/>
                  </a:schemeClr>
                </a:solidFill>
              </a:rPr>
              <a:t>cal_QEpro_Red_200.txt</a:t>
            </a:r>
            <a:r>
              <a:rPr lang="en-GB" sz="1400" dirty="0">
                <a:solidFill>
                  <a:schemeClr val="tx2">
                    <a:lumMod val="90000"/>
                    <a:lumOff val="10000"/>
                  </a:schemeClr>
                </a:solidFill>
              </a:rPr>
              <a:t>.</a:t>
            </a:r>
            <a:endParaRPr lang="en-GB" sz="1400" b="1" dirty="0">
              <a:solidFill>
                <a:schemeClr val="tx2">
                  <a:lumMod val="90000"/>
                  <a:lumOff val="10000"/>
                </a:schemeClr>
              </a:solidFill>
            </a:endParaRPr>
          </a:p>
        </p:txBody>
      </p:sp>
      <p:graphicFrame>
        <p:nvGraphicFramePr>
          <p:cNvPr id="6" name="Object 5">
            <a:extLst>
              <a:ext uri="{FF2B5EF4-FFF2-40B4-BE49-F238E27FC236}">
                <a16:creationId xmlns:a16="http://schemas.microsoft.com/office/drawing/2014/main" id="{4920FB84-F9F0-41E2-8AFA-184E29E5971D}"/>
              </a:ext>
            </a:extLst>
          </p:cNvPr>
          <p:cNvGraphicFramePr>
            <a:graphicFrameLocks noChangeAspect="1"/>
          </p:cNvGraphicFramePr>
          <p:nvPr>
            <p:extLst>
              <p:ext uri="{D42A27DB-BD31-4B8C-83A1-F6EECF244321}">
                <p14:modId xmlns:p14="http://schemas.microsoft.com/office/powerpoint/2010/main" val="2747077711"/>
              </p:ext>
            </p:extLst>
          </p:nvPr>
        </p:nvGraphicFramePr>
        <p:xfrm>
          <a:off x="6618515" y="2283527"/>
          <a:ext cx="5039666" cy="3856263"/>
        </p:xfrm>
        <a:graphic>
          <a:graphicData uri="http://schemas.openxmlformats.org/presentationml/2006/ole">
            <mc:AlternateContent xmlns:mc="http://schemas.openxmlformats.org/markup-compatibility/2006">
              <mc:Choice xmlns:v="urn:schemas-microsoft-com:vml" Requires="v">
                <p:oleObj spid="_x0000_s5132" name="Graph" r:id="rId3" imgW="3920760" imgH="3000960" progId="Origin95.Graph">
                  <p:embed/>
                </p:oleObj>
              </mc:Choice>
              <mc:Fallback>
                <p:oleObj name="Graph" r:id="rId3" imgW="3920760" imgH="3000960" progId="Origin95.Graph">
                  <p:embed/>
                  <p:pic>
                    <p:nvPicPr>
                      <p:cNvPr id="0" name=""/>
                      <p:cNvPicPr/>
                      <p:nvPr/>
                    </p:nvPicPr>
                    <p:blipFill>
                      <a:blip r:embed="rId4"/>
                      <a:stretch>
                        <a:fillRect/>
                      </a:stretch>
                    </p:blipFill>
                    <p:spPr>
                      <a:xfrm>
                        <a:off x="6618515" y="2283527"/>
                        <a:ext cx="5039666" cy="3856263"/>
                      </a:xfrm>
                      <a:prstGeom prst="rect">
                        <a:avLst/>
                      </a:prstGeom>
                    </p:spPr>
                  </p:pic>
                </p:oleObj>
              </mc:Fallback>
            </mc:AlternateContent>
          </a:graphicData>
        </a:graphic>
      </p:graphicFrame>
    </p:spTree>
    <p:extLst>
      <p:ext uri="{BB962C8B-B14F-4D97-AF65-F5344CB8AC3E}">
        <p14:creationId xmlns:p14="http://schemas.microsoft.com/office/powerpoint/2010/main" val="188556010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9C48E1-0C3A-440E-A8CA-F297BD9BB602}"/>
              </a:ext>
            </a:extLst>
          </p:cNvPr>
          <p:cNvSpPr>
            <a:spLocks noGrp="1"/>
          </p:cNvSpPr>
          <p:nvPr>
            <p:ph type="title"/>
          </p:nvPr>
        </p:nvSpPr>
        <p:spPr/>
        <p:txBody>
          <a:bodyPr/>
          <a:lstStyle/>
          <a:p>
            <a:r>
              <a:rPr lang="en-GB" dirty="0"/>
              <a:t>Reference Files of Sphere</a:t>
            </a:r>
          </a:p>
        </p:txBody>
      </p:sp>
      <p:sp>
        <p:nvSpPr>
          <p:cNvPr id="3" name="Text Placeholder 2">
            <a:extLst>
              <a:ext uri="{FF2B5EF4-FFF2-40B4-BE49-F238E27FC236}">
                <a16:creationId xmlns:a16="http://schemas.microsoft.com/office/drawing/2014/main" id="{340EFFBE-626C-4338-9B2A-CA6D33016028}"/>
              </a:ext>
            </a:extLst>
          </p:cNvPr>
          <p:cNvSpPr>
            <a:spLocks noGrp="1"/>
          </p:cNvSpPr>
          <p:nvPr>
            <p:ph type="body" sz="quarter" idx="13"/>
          </p:nvPr>
        </p:nvSpPr>
        <p:spPr>
          <a:xfrm>
            <a:off x="4021494" y="6527649"/>
            <a:ext cx="3806890" cy="373062"/>
          </a:xfrm>
        </p:spPr>
        <p:txBody>
          <a:bodyPr/>
          <a:lstStyle/>
          <a:p>
            <a:endParaRPr lang="en-GB" dirty="0"/>
          </a:p>
        </p:txBody>
      </p:sp>
      <p:sp>
        <p:nvSpPr>
          <p:cNvPr id="4" name="Text Placeholder 3">
            <a:extLst>
              <a:ext uri="{FF2B5EF4-FFF2-40B4-BE49-F238E27FC236}">
                <a16:creationId xmlns:a16="http://schemas.microsoft.com/office/drawing/2014/main" id="{D8A140D2-968D-471F-B719-6F0674EE509A}"/>
              </a:ext>
            </a:extLst>
          </p:cNvPr>
          <p:cNvSpPr>
            <a:spLocks noGrp="1"/>
          </p:cNvSpPr>
          <p:nvPr>
            <p:ph type="body" sz="quarter" idx="14"/>
          </p:nvPr>
        </p:nvSpPr>
        <p:spPr/>
        <p:txBody>
          <a:bodyPr/>
          <a:lstStyle/>
          <a:p>
            <a:endParaRPr lang="en-GB"/>
          </a:p>
        </p:txBody>
      </p:sp>
      <p:sp>
        <p:nvSpPr>
          <p:cNvPr id="5" name="Text Placeholder 4">
            <a:extLst>
              <a:ext uri="{FF2B5EF4-FFF2-40B4-BE49-F238E27FC236}">
                <a16:creationId xmlns:a16="http://schemas.microsoft.com/office/drawing/2014/main" id="{878EB7E5-2A0F-4132-96FD-74C510C9A685}"/>
              </a:ext>
            </a:extLst>
          </p:cNvPr>
          <p:cNvSpPr>
            <a:spLocks noGrp="1"/>
          </p:cNvSpPr>
          <p:nvPr>
            <p:ph type="body" sz="quarter" idx="18"/>
          </p:nvPr>
        </p:nvSpPr>
        <p:spPr/>
        <p:txBody>
          <a:bodyPr/>
          <a:lstStyle/>
          <a:p>
            <a:endParaRPr lang="en-GB"/>
          </a:p>
        </p:txBody>
      </p:sp>
      <p:sp>
        <p:nvSpPr>
          <p:cNvPr id="8" name="TextBox 7">
            <a:extLst>
              <a:ext uri="{FF2B5EF4-FFF2-40B4-BE49-F238E27FC236}">
                <a16:creationId xmlns:a16="http://schemas.microsoft.com/office/drawing/2014/main" id="{F9A1AB04-E1B9-40B7-9E0B-01BA3765E936}"/>
              </a:ext>
            </a:extLst>
          </p:cNvPr>
          <p:cNvSpPr txBox="1"/>
          <p:nvPr/>
        </p:nvSpPr>
        <p:spPr>
          <a:xfrm>
            <a:off x="766698" y="1343608"/>
            <a:ext cx="9664925" cy="2954655"/>
          </a:xfrm>
          <a:prstGeom prst="rect">
            <a:avLst/>
          </a:prstGeom>
          <a:noFill/>
        </p:spPr>
        <p:txBody>
          <a:bodyPr wrap="square" rtlCol="0">
            <a:spAutoFit/>
          </a:bodyPr>
          <a:lstStyle/>
          <a:p>
            <a:r>
              <a:rPr lang="en-GB" b="1" dirty="0">
                <a:solidFill>
                  <a:schemeClr val="tx2">
                    <a:lumMod val="90000"/>
                    <a:lumOff val="10000"/>
                  </a:schemeClr>
                </a:solidFill>
              </a:rPr>
              <a:t>Calibration of the Sphere (50 um Steel </a:t>
            </a:r>
            <a:r>
              <a:rPr lang="en-GB" b="1" dirty="0" err="1">
                <a:solidFill>
                  <a:schemeClr val="tx2">
                    <a:lumMod val="90000"/>
                    <a:lumOff val="10000"/>
                  </a:schemeClr>
                </a:solidFill>
              </a:rPr>
              <a:t>Fiber</a:t>
            </a:r>
            <a:r>
              <a:rPr lang="en-GB" b="1" dirty="0">
                <a:solidFill>
                  <a:schemeClr val="tx2">
                    <a:lumMod val="90000"/>
                    <a:lumOff val="10000"/>
                  </a:schemeClr>
                </a:solidFill>
              </a:rPr>
              <a:t>)</a:t>
            </a:r>
          </a:p>
          <a:p>
            <a:r>
              <a:rPr lang="en-GB" sz="1400" dirty="0">
                <a:solidFill>
                  <a:schemeClr val="tx2">
                    <a:lumMod val="90000"/>
                    <a:lumOff val="10000"/>
                  </a:schemeClr>
                </a:solidFill>
              </a:rPr>
              <a:t>Bernard W. calculated the correction files using the script in the PLQE folder. Even on a logarithmic scale the correction files for different integration times overlapped perfectly, so they were averaged into one file.</a:t>
            </a:r>
            <a:br>
              <a:rPr lang="en-GB" sz="1400" dirty="0">
                <a:solidFill>
                  <a:schemeClr val="tx2">
                    <a:lumMod val="90000"/>
                    <a:lumOff val="10000"/>
                  </a:schemeClr>
                </a:solidFill>
              </a:rPr>
            </a:br>
            <a:r>
              <a:rPr lang="en-GB" sz="1400" dirty="0">
                <a:solidFill>
                  <a:schemeClr val="tx2">
                    <a:lumMod val="90000"/>
                    <a:lumOff val="10000"/>
                  </a:schemeClr>
                </a:solidFill>
              </a:rPr>
              <a:t>One of these files was generated for each exit port of the sphere to check uniformity. </a:t>
            </a:r>
            <a:br>
              <a:rPr lang="en-GB" sz="1400" dirty="0">
                <a:solidFill>
                  <a:schemeClr val="tx2">
                    <a:lumMod val="90000"/>
                    <a:lumOff val="10000"/>
                  </a:schemeClr>
                </a:solidFill>
              </a:rPr>
            </a:br>
            <a:r>
              <a:rPr lang="en-GB" sz="1400" dirty="0">
                <a:solidFill>
                  <a:schemeClr val="tx2">
                    <a:lumMod val="90000"/>
                    <a:lumOff val="10000"/>
                  </a:schemeClr>
                </a:solidFill>
              </a:rPr>
              <a:t>The results are shown.</a:t>
            </a:r>
            <a:br>
              <a:rPr lang="en-GB" sz="1400" dirty="0">
                <a:solidFill>
                  <a:schemeClr val="tx2">
                    <a:lumMod val="90000"/>
                    <a:lumOff val="10000"/>
                  </a:schemeClr>
                </a:solidFill>
              </a:rPr>
            </a:br>
            <a:br>
              <a:rPr lang="en-GB" sz="1400" dirty="0">
                <a:solidFill>
                  <a:schemeClr val="tx2">
                    <a:lumMod val="90000"/>
                    <a:lumOff val="10000"/>
                  </a:schemeClr>
                </a:solidFill>
              </a:rPr>
            </a:br>
            <a:r>
              <a:rPr lang="en-GB" sz="1400" dirty="0">
                <a:solidFill>
                  <a:schemeClr val="tx2">
                    <a:lumMod val="90000"/>
                    <a:lumOff val="10000"/>
                  </a:schemeClr>
                </a:solidFill>
              </a:rPr>
              <a:t>The Correction value for the top port is lower again, most probably </a:t>
            </a:r>
            <a:br>
              <a:rPr lang="en-GB" sz="1400" dirty="0">
                <a:solidFill>
                  <a:schemeClr val="tx2">
                    <a:lumMod val="90000"/>
                    <a:lumOff val="10000"/>
                  </a:schemeClr>
                </a:solidFill>
              </a:rPr>
            </a:br>
            <a:r>
              <a:rPr lang="en-GB" sz="1400" dirty="0">
                <a:solidFill>
                  <a:schemeClr val="tx2">
                    <a:lumMod val="90000"/>
                    <a:lumOff val="10000"/>
                  </a:schemeClr>
                </a:solidFill>
              </a:rPr>
              <a:t>because the hole is larger and more light is lost.</a:t>
            </a:r>
            <a:br>
              <a:rPr lang="en-GB" sz="1400" dirty="0">
                <a:solidFill>
                  <a:schemeClr val="tx2">
                    <a:lumMod val="90000"/>
                    <a:lumOff val="10000"/>
                  </a:schemeClr>
                </a:solidFill>
              </a:rPr>
            </a:br>
            <a:r>
              <a:rPr lang="en-GB" sz="1400" dirty="0">
                <a:solidFill>
                  <a:schemeClr val="tx2">
                    <a:lumMod val="90000"/>
                    <a:lumOff val="10000"/>
                  </a:schemeClr>
                </a:solidFill>
              </a:rPr>
              <a:t>The correction values obtained from the PLQE side are strange and might </a:t>
            </a:r>
            <a:br>
              <a:rPr lang="en-GB" sz="1400" dirty="0">
                <a:solidFill>
                  <a:schemeClr val="tx2">
                    <a:lumMod val="90000"/>
                    <a:lumOff val="10000"/>
                  </a:schemeClr>
                </a:solidFill>
              </a:rPr>
            </a:br>
            <a:r>
              <a:rPr lang="en-GB" sz="1400" dirty="0">
                <a:solidFill>
                  <a:schemeClr val="tx2">
                    <a:lumMod val="90000"/>
                    <a:lumOff val="10000"/>
                  </a:schemeClr>
                </a:solidFill>
              </a:rPr>
              <a:t>have to be remeasured one day.</a:t>
            </a:r>
            <a:br>
              <a:rPr lang="en-GB" sz="1400" dirty="0">
                <a:solidFill>
                  <a:schemeClr val="tx2">
                    <a:lumMod val="90000"/>
                    <a:lumOff val="10000"/>
                  </a:schemeClr>
                </a:solidFill>
              </a:rPr>
            </a:br>
            <a:r>
              <a:rPr lang="en-GB" sz="1400" dirty="0">
                <a:solidFill>
                  <a:schemeClr val="tx2">
                    <a:lumMod val="90000"/>
                    <a:lumOff val="10000"/>
                  </a:schemeClr>
                </a:solidFill>
              </a:rPr>
              <a:t>The EQE side is as expected and hence used for the correction file.</a:t>
            </a:r>
            <a:br>
              <a:rPr lang="en-GB" sz="1400" dirty="0">
                <a:solidFill>
                  <a:schemeClr val="tx2">
                    <a:lumMod val="90000"/>
                    <a:lumOff val="10000"/>
                  </a:schemeClr>
                </a:solidFill>
              </a:rPr>
            </a:br>
            <a:endParaRPr lang="en-GB" sz="1400" dirty="0">
              <a:solidFill>
                <a:schemeClr val="tx2">
                  <a:lumMod val="90000"/>
                  <a:lumOff val="10000"/>
                </a:schemeClr>
              </a:solidFill>
            </a:endParaRPr>
          </a:p>
          <a:p>
            <a:r>
              <a:rPr lang="en-GB" sz="1400" dirty="0">
                <a:solidFill>
                  <a:schemeClr val="tx2">
                    <a:lumMod val="90000"/>
                    <a:lumOff val="10000"/>
                  </a:schemeClr>
                </a:solidFill>
              </a:rPr>
              <a:t>This file is </a:t>
            </a:r>
            <a:r>
              <a:rPr lang="en-GB" sz="1400" b="1" dirty="0">
                <a:solidFill>
                  <a:schemeClr val="tx2">
                    <a:lumMod val="90000"/>
                    <a:lumOff val="10000"/>
                  </a:schemeClr>
                </a:solidFill>
              </a:rPr>
              <a:t>cal_QEpro_Steel-50um_200.txt</a:t>
            </a:r>
            <a:r>
              <a:rPr lang="en-GB" sz="1400" dirty="0">
                <a:solidFill>
                  <a:schemeClr val="tx2">
                    <a:lumMod val="90000"/>
                    <a:lumOff val="10000"/>
                  </a:schemeClr>
                </a:solidFill>
              </a:rPr>
              <a:t>.</a:t>
            </a:r>
            <a:endParaRPr lang="en-GB" sz="1400" b="1" dirty="0">
              <a:solidFill>
                <a:schemeClr val="tx2">
                  <a:lumMod val="90000"/>
                  <a:lumOff val="10000"/>
                </a:schemeClr>
              </a:solidFill>
            </a:endParaRPr>
          </a:p>
        </p:txBody>
      </p:sp>
      <p:graphicFrame>
        <p:nvGraphicFramePr>
          <p:cNvPr id="7" name="Object 6">
            <a:extLst>
              <a:ext uri="{FF2B5EF4-FFF2-40B4-BE49-F238E27FC236}">
                <a16:creationId xmlns:a16="http://schemas.microsoft.com/office/drawing/2014/main" id="{BC0266B4-AA8B-46C0-A41A-0FF8230A3F36}"/>
              </a:ext>
            </a:extLst>
          </p:cNvPr>
          <p:cNvGraphicFramePr>
            <a:graphicFrameLocks noChangeAspect="1"/>
          </p:cNvGraphicFramePr>
          <p:nvPr>
            <p:extLst>
              <p:ext uri="{D42A27DB-BD31-4B8C-83A1-F6EECF244321}">
                <p14:modId xmlns:p14="http://schemas.microsoft.com/office/powerpoint/2010/main" val="328208275"/>
              </p:ext>
            </p:extLst>
          </p:nvPr>
        </p:nvGraphicFramePr>
        <p:xfrm>
          <a:off x="6680718" y="2286735"/>
          <a:ext cx="5142189" cy="3934711"/>
        </p:xfrm>
        <a:graphic>
          <a:graphicData uri="http://schemas.openxmlformats.org/presentationml/2006/ole">
            <mc:AlternateContent xmlns:mc="http://schemas.openxmlformats.org/markup-compatibility/2006">
              <mc:Choice xmlns:v="urn:schemas-microsoft-com:vml" Requires="v">
                <p:oleObj spid="_x0000_s6156" name="Graph" r:id="rId3" imgW="3920760" imgH="3000960" progId="Origin95.Graph">
                  <p:embed/>
                </p:oleObj>
              </mc:Choice>
              <mc:Fallback>
                <p:oleObj name="Graph" r:id="rId3" imgW="3920760" imgH="3000960" progId="Origin95.Graph">
                  <p:embed/>
                  <p:pic>
                    <p:nvPicPr>
                      <p:cNvPr id="0" name=""/>
                      <p:cNvPicPr/>
                      <p:nvPr/>
                    </p:nvPicPr>
                    <p:blipFill>
                      <a:blip r:embed="rId4"/>
                      <a:stretch>
                        <a:fillRect/>
                      </a:stretch>
                    </p:blipFill>
                    <p:spPr>
                      <a:xfrm>
                        <a:off x="6680718" y="2286735"/>
                        <a:ext cx="5142189" cy="3934711"/>
                      </a:xfrm>
                      <a:prstGeom prst="rect">
                        <a:avLst/>
                      </a:prstGeom>
                    </p:spPr>
                  </p:pic>
                </p:oleObj>
              </mc:Fallback>
            </mc:AlternateContent>
          </a:graphicData>
        </a:graphic>
      </p:graphicFrame>
    </p:spTree>
    <p:extLst>
      <p:ext uri="{BB962C8B-B14F-4D97-AF65-F5344CB8AC3E}">
        <p14:creationId xmlns:p14="http://schemas.microsoft.com/office/powerpoint/2010/main" val="195521748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58B47D-374B-4800-B808-B5A60BD9A4B8}"/>
              </a:ext>
            </a:extLst>
          </p:cNvPr>
          <p:cNvSpPr>
            <a:spLocks noGrp="1"/>
          </p:cNvSpPr>
          <p:nvPr>
            <p:ph type="title"/>
          </p:nvPr>
        </p:nvSpPr>
        <p:spPr/>
        <p:txBody>
          <a:bodyPr/>
          <a:lstStyle/>
          <a:p>
            <a:r>
              <a:rPr lang="en-GB" dirty="0"/>
              <a:t>Comparing Estimated and </a:t>
            </a:r>
            <a:br>
              <a:rPr lang="en-GB" dirty="0"/>
            </a:br>
            <a:r>
              <a:rPr lang="en-GB" dirty="0"/>
              <a:t>Measured Power</a:t>
            </a:r>
          </a:p>
        </p:txBody>
      </p:sp>
      <p:sp>
        <p:nvSpPr>
          <p:cNvPr id="3" name="Text Placeholder 2">
            <a:extLst>
              <a:ext uri="{FF2B5EF4-FFF2-40B4-BE49-F238E27FC236}">
                <a16:creationId xmlns:a16="http://schemas.microsoft.com/office/drawing/2014/main" id="{A962C157-0835-4C24-9CA8-DCB317F3EEA0}"/>
              </a:ext>
            </a:extLst>
          </p:cNvPr>
          <p:cNvSpPr>
            <a:spLocks noGrp="1"/>
          </p:cNvSpPr>
          <p:nvPr>
            <p:ph type="body" sz="quarter" idx="13"/>
          </p:nvPr>
        </p:nvSpPr>
        <p:spPr>
          <a:xfrm>
            <a:off x="4105469" y="6527649"/>
            <a:ext cx="3760237" cy="373062"/>
          </a:xfrm>
        </p:spPr>
        <p:txBody>
          <a:bodyPr/>
          <a:lstStyle/>
          <a:p>
            <a:endParaRPr lang="en-GB"/>
          </a:p>
        </p:txBody>
      </p:sp>
      <p:sp>
        <p:nvSpPr>
          <p:cNvPr id="4" name="Text Placeholder 3">
            <a:extLst>
              <a:ext uri="{FF2B5EF4-FFF2-40B4-BE49-F238E27FC236}">
                <a16:creationId xmlns:a16="http://schemas.microsoft.com/office/drawing/2014/main" id="{B8230A6C-9269-4945-9DF8-5F1BB3501E20}"/>
              </a:ext>
            </a:extLst>
          </p:cNvPr>
          <p:cNvSpPr>
            <a:spLocks noGrp="1"/>
          </p:cNvSpPr>
          <p:nvPr>
            <p:ph type="body" sz="quarter" idx="14"/>
          </p:nvPr>
        </p:nvSpPr>
        <p:spPr/>
        <p:txBody>
          <a:bodyPr/>
          <a:lstStyle/>
          <a:p>
            <a:endParaRPr lang="en-GB"/>
          </a:p>
        </p:txBody>
      </p:sp>
      <p:sp>
        <p:nvSpPr>
          <p:cNvPr id="5" name="Text Placeholder 4">
            <a:extLst>
              <a:ext uri="{FF2B5EF4-FFF2-40B4-BE49-F238E27FC236}">
                <a16:creationId xmlns:a16="http://schemas.microsoft.com/office/drawing/2014/main" id="{4FAB5C3F-4D5A-4D34-A060-A99F799284C2}"/>
              </a:ext>
            </a:extLst>
          </p:cNvPr>
          <p:cNvSpPr>
            <a:spLocks noGrp="1"/>
          </p:cNvSpPr>
          <p:nvPr>
            <p:ph type="body" sz="quarter" idx="18"/>
          </p:nvPr>
        </p:nvSpPr>
        <p:spPr/>
        <p:txBody>
          <a:bodyPr/>
          <a:lstStyle/>
          <a:p>
            <a:endParaRPr lang="en-GB"/>
          </a:p>
        </p:txBody>
      </p:sp>
      <p:sp>
        <p:nvSpPr>
          <p:cNvPr id="8" name="TextBox 7">
            <a:extLst>
              <a:ext uri="{FF2B5EF4-FFF2-40B4-BE49-F238E27FC236}">
                <a16:creationId xmlns:a16="http://schemas.microsoft.com/office/drawing/2014/main" id="{2F553C9E-1528-4FBB-9766-E27905D8B912}"/>
              </a:ext>
            </a:extLst>
          </p:cNvPr>
          <p:cNvSpPr txBox="1"/>
          <p:nvPr/>
        </p:nvSpPr>
        <p:spPr>
          <a:xfrm>
            <a:off x="766698" y="1343608"/>
            <a:ext cx="9664925" cy="4462760"/>
          </a:xfrm>
          <a:prstGeom prst="rect">
            <a:avLst/>
          </a:prstGeom>
          <a:noFill/>
        </p:spPr>
        <p:txBody>
          <a:bodyPr wrap="square" rtlCol="0">
            <a:spAutoFit/>
          </a:bodyPr>
          <a:lstStyle/>
          <a:p>
            <a:r>
              <a:rPr lang="en-GB" b="1" dirty="0">
                <a:solidFill>
                  <a:schemeClr val="tx2">
                    <a:lumMod val="90000"/>
                    <a:lumOff val="10000"/>
                  </a:schemeClr>
                </a:solidFill>
              </a:rPr>
              <a:t>Some Initial Notes on the Power Estimation</a:t>
            </a:r>
          </a:p>
          <a:p>
            <a:r>
              <a:rPr lang="en-GB" sz="1400" dirty="0">
                <a:solidFill>
                  <a:schemeClr val="tx2">
                    <a:lumMod val="90000"/>
                    <a:lumOff val="10000"/>
                  </a:schemeClr>
                </a:solidFill>
              </a:rPr>
              <a:t>Since the sphere is now calibrated properly and the signal from the spectrometer is translated into W/(nm s)</a:t>
            </a:r>
            <a:br>
              <a:rPr lang="en-GB" sz="1400" dirty="0">
                <a:solidFill>
                  <a:schemeClr val="tx2">
                    <a:lumMod val="90000"/>
                    <a:lumOff val="10000"/>
                  </a:schemeClr>
                </a:solidFill>
              </a:rPr>
            </a:br>
            <a:r>
              <a:rPr lang="en-GB" sz="1400" dirty="0">
                <a:solidFill>
                  <a:schemeClr val="tx2">
                    <a:lumMod val="90000"/>
                    <a:lumOff val="10000"/>
                  </a:schemeClr>
                </a:solidFill>
              </a:rPr>
              <a:t>one can easily (in theory) integrate the empty.txt measurement and multiply by the integration time to get an estimate for the laser power in W.</a:t>
            </a:r>
          </a:p>
          <a:p>
            <a:r>
              <a:rPr lang="en-GB" sz="1400" dirty="0">
                <a:solidFill>
                  <a:schemeClr val="tx2">
                    <a:lumMod val="90000"/>
                    <a:lumOff val="10000"/>
                  </a:schemeClr>
                </a:solidFill>
              </a:rPr>
              <a:t>First, I wanted to check, how good this estimate is, so I compared the power estimated from the empty measurement to the reading on a power meter placed in front of the sphere.</a:t>
            </a:r>
            <a:br>
              <a:rPr lang="en-GB" sz="1400" dirty="0">
                <a:solidFill>
                  <a:schemeClr val="tx2">
                    <a:lumMod val="90000"/>
                    <a:lumOff val="10000"/>
                  </a:schemeClr>
                </a:solidFill>
              </a:rPr>
            </a:br>
            <a:r>
              <a:rPr lang="en-GB" sz="1400" dirty="0">
                <a:solidFill>
                  <a:schemeClr val="tx2">
                    <a:lumMod val="90000"/>
                    <a:lumOff val="10000"/>
                  </a:schemeClr>
                </a:solidFill>
              </a:rPr>
              <a:t>(Please note that the power meter was also placed behind the sphere to check, if there is a loss of power, but the values are the same. So we can assume that all the light enters the sphere)</a:t>
            </a:r>
          </a:p>
          <a:p>
            <a:endParaRPr lang="en-GB" sz="1400" dirty="0">
              <a:solidFill>
                <a:schemeClr val="tx2">
                  <a:lumMod val="90000"/>
                  <a:lumOff val="10000"/>
                </a:schemeClr>
              </a:solidFill>
            </a:endParaRPr>
          </a:p>
          <a:p>
            <a:r>
              <a:rPr lang="en-GB" sz="1400" dirty="0">
                <a:solidFill>
                  <a:schemeClr val="tx2">
                    <a:lumMod val="90000"/>
                    <a:lumOff val="10000"/>
                  </a:schemeClr>
                </a:solidFill>
              </a:rPr>
              <a:t>Still, the power was underestimated by about 20%. This seemed to be independent of the laser source used.</a:t>
            </a:r>
            <a:br>
              <a:rPr lang="en-GB" sz="1400" dirty="0">
                <a:solidFill>
                  <a:schemeClr val="tx2">
                    <a:lumMod val="90000"/>
                    <a:lumOff val="10000"/>
                  </a:schemeClr>
                </a:solidFill>
              </a:rPr>
            </a:br>
            <a:r>
              <a:rPr lang="en-GB" sz="1400" dirty="0">
                <a:solidFill>
                  <a:schemeClr val="tx2">
                    <a:lumMod val="90000"/>
                    <a:lumOff val="10000"/>
                  </a:schemeClr>
                </a:solidFill>
              </a:rPr>
              <a:t>A few things that I noticed, when trying to find out why:</a:t>
            </a:r>
          </a:p>
          <a:p>
            <a:pPr marL="285750" indent="-285750">
              <a:buFont typeface="Arial" panose="020B0604020202020204" pitchFamily="34" charset="0"/>
              <a:buChar char="•"/>
            </a:pPr>
            <a:r>
              <a:rPr lang="en-GB" sz="1400" dirty="0">
                <a:solidFill>
                  <a:schemeClr val="tx2">
                    <a:lumMod val="90000"/>
                    <a:lumOff val="10000"/>
                  </a:schemeClr>
                </a:solidFill>
              </a:rPr>
              <a:t>The estimated power dropped, when the front cover was removed, as a lot of light could then leave the sphere. This cover has to be removed though to use the calibration lamp, so there is an error here.</a:t>
            </a:r>
          </a:p>
          <a:p>
            <a:pPr marL="285750" indent="-285750">
              <a:buFont typeface="Arial" panose="020B0604020202020204" pitchFamily="34" charset="0"/>
              <a:buChar char="•"/>
            </a:pPr>
            <a:r>
              <a:rPr lang="en-GB" sz="1400" dirty="0">
                <a:solidFill>
                  <a:schemeClr val="tx2">
                    <a:lumMod val="90000"/>
                    <a:lumOff val="10000"/>
                  </a:schemeClr>
                </a:solidFill>
              </a:rPr>
              <a:t>The estimated power went up, when the top cover was removed, which was strange to me, but might be a result of its dirtiness and the high absorption of the metallic parts</a:t>
            </a:r>
          </a:p>
          <a:p>
            <a:pPr marL="285750" indent="-285750">
              <a:buFont typeface="Arial" panose="020B0604020202020204" pitchFamily="34" charset="0"/>
              <a:buChar char="•"/>
            </a:pPr>
            <a:r>
              <a:rPr lang="en-GB" sz="1400" dirty="0">
                <a:solidFill>
                  <a:schemeClr val="tx2">
                    <a:lumMod val="90000"/>
                    <a:lumOff val="10000"/>
                  </a:schemeClr>
                </a:solidFill>
              </a:rPr>
              <a:t>I moved the laser spot on the back of the sphere (with the front cover removed) by up to a cm up, down, right and left to see no change in the estimated power. So the scattering surface does not seem to be the major problem.</a:t>
            </a:r>
          </a:p>
          <a:p>
            <a:pPr marL="285750" indent="-285750">
              <a:buFont typeface="Arial" panose="020B0604020202020204" pitchFamily="34" charset="0"/>
              <a:buChar char="•"/>
            </a:pPr>
            <a:r>
              <a:rPr lang="en-GB" sz="1400" dirty="0">
                <a:solidFill>
                  <a:schemeClr val="tx2">
                    <a:lumMod val="90000"/>
                    <a:lumOff val="10000"/>
                  </a:schemeClr>
                </a:solidFill>
              </a:rPr>
              <a:t>Using a diffuser in place of the sample would increase the estimated power, so the high power density of the laser does seem to be a problem.</a:t>
            </a:r>
          </a:p>
        </p:txBody>
      </p:sp>
    </p:spTree>
    <p:extLst>
      <p:ext uri="{BB962C8B-B14F-4D97-AF65-F5344CB8AC3E}">
        <p14:creationId xmlns:p14="http://schemas.microsoft.com/office/powerpoint/2010/main" val="415831666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58B47D-374B-4800-B808-B5A60BD9A4B8}"/>
              </a:ext>
            </a:extLst>
          </p:cNvPr>
          <p:cNvSpPr>
            <a:spLocks noGrp="1"/>
          </p:cNvSpPr>
          <p:nvPr>
            <p:ph type="title"/>
          </p:nvPr>
        </p:nvSpPr>
        <p:spPr/>
        <p:txBody>
          <a:bodyPr/>
          <a:lstStyle/>
          <a:p>
            <a:r>
              <a:rPr lang="en-GB" dirty="0"/>
              <a:t>Comparing Estimated and </a:t>
            </a:r>
            <a:br>
              <a:rPr lang="en-GB" dirty="0"/>
            </a:br>
            <a:r>
              <a:rPr lang="en-GB" dirty="0"/>
              <a:t>Measured Power</a:t>
            </a:r>
          </a:p>
        </p:txBody>
      </p:sp>
      <p:sp>
        <p:nvSpPr>
          <p:cNvPr id="3" name="Text Placeholder 2">
            <a:extLst>
              <a:ext uri="{FF2B5EF4-FFF2-40B4-BE49-F238E27FC236}">
                <a16:creationId xmlns:a16="http://schemas.microsoft.com/office/drawing/2014/main" id="{A962C157-0835-4C24-9CA8-DCB317F3EEA0}"/>
              </a:ext>
            </a:extLst>
          </p:cNvPr>
          <p:cNvSpPr>
            <a:spLocks noGrp="1"/>
          </p:cNvSpPr>
          <p:nvPr>
            <p:ph type="body" sz="quarter" idx="13"/>
          </p:nvPr>
        </p:nvSpPr>
        <p:spPr>
          <a:xfrm>
            <a:off x="4105469" y="6527649"/>
            <a:ext cx="3760237" cy="373062"/>
          </a:xfrm>
        </p:spPr>
        <p:txBody>
          <a:bodyPr/>
          <a:lstStyle/>
          <a:p>
            <a:endParaRPr lang="en-GB"/>
          </a:p>
        </p:txBody>
      </p:sp>
      <p:sp>
        <p:nvSpPr>
          <p:cNvPr id="4" name="Text Placeholder 3">
            <a:extLst>
              <a:ext uri="{FF2B5EF4-FFF2-40B4-BE49-F238E27FC236}">
                <a16:creationId xmlns:a16="http://schemas.microsoft.com/office/drawing/2014/main" id="{B8230A6C-9269-4945-9DF8-5F1BB3501E20}"/>
              </a:ext>
            </a:extLst>
          </p:cNvPr>
          <p:cNvSpPr>
            <a:spLocks noGrp="1"/>
          </p:cNvSpPr>
          <p:nvPr>
            <p:ph type="body" sz="quarter" idx="14"/>
          </p:nvPr>
        </p:nvSpPr>
        <p:spPr/>
        <p:txBody>
          <a:bodyPr/>
          <a:lstStyle/>
          <a:p>
            <a:endParaRPr lang="en-GB"/>
          </a:p>
        </p:txBody>
      </p:sp>
      <p:sp>
        <p:nvSpPr>
          <p:cNvPr id="5" name="Text Placeholder 4">
            <a:extLst>
              <a:ext uri="{FF2B5EF4-FFF2-40B4-BE49-F238E27FC236}">
                <a16:creationId xmlns:a16="http://schemas.microsoft.com/office/drawing/2014/main" id="{4FAB5C3F-4D5A-4D34-A060-A99F799284C2}"/>
              </a:ext>
            </a:extLst>
          </p:cNvPr>
          <p:cNvSpPr>
            <a:spLocks noGrp="1"/>
          </p:cNvSpPr>
          <p:nvPr>
            <p:ph type="body" sz="quarter" idx="18"/>
          </p:nvPr>
        </p:nvSpPr>
        <p:spPr/>
        <p:txBody>
          <a:bodyPr/>
          <a:lstStyle/>
          <a:p>
            <a:endParaRPr lang="en-GB"/>
          </a:p>
        </p:txBody>
      </p:sp>
      <p:sp>
        <p:nvSpPr>
          <p:cNvPr id="8" name="TextBox 7">
            <a:extLst>
              <a:ext uri="{FF2B5EF4-FFF2-40B4-BE49-F238E27FC236}">
                <a16:creationId xmlns:a16="http://schemas.microsoft.com/office/drawing/2014/main" id="{2F553C9E-1528-4FBB-9766-E27905D8B912}"/>
              </a:ext>
            </a:extLst>
          </p:cNvPr>
          <p:cNvSpPr txBox="1"/>
          <p:nvPr/>
        </p:nvSpPr>
        <p:spPr>
          <a:xfrm>
            <a:off x="766698" y="1343608"/>
            <a:ext cx="9664925" cy="4462760"/>
          </a:xfrm>
          <a:prstGeom prst="rect">
            <a:avLst/>
          </a:prstGeom>
          <a:noFill/>
        </p:spPr>
        <p:txBody>
          <a:bodyPr wrap="square" rtlCol="0">
            <a:spAutoFit/>
          </a:bodyPr>
          <a:lstStyle/>
          <a:p>
            <a:r>
              <a:rPr lang="en-GB" b="1" dirty="0">
                <a:solidFill>
                  <a:schemeClr val="tx2">
                    <a:lumMod val="90000"/>
                    <a:lumOff val="10000"/>
                  </a:schemeClr>
                </a:solidFill>
              </a:rPr>
              <a:t>Estimating the Error of the Power Estimation</a:t>
            </a:r>
          </a:p>
          <a:p>
            <a:r>
              <a:rPr lang="en-GB" sz="1400" dirty="0">
                <a:solidFill>
                  <a:schemeClr val="tx2">
                    <a:lumMod val="90000"/>
                    <a:lumOff val="10000"/>
                  </a:schemeClr>
                </a:solidFill>
              </a:rPr>
              <a:t>To get a grasp of what was happening, I measured the power outside the sphere (power meter reading) and then used three methods to acquire empty measurements:</a:t>
            </a:r>
          </a:p>
          <a:p>
            <a:pPr marL="342900" indent="-342900">
              <a:buFont typeface="+mj-lt"/>
              <a:buAutoNum type="arabicPeriod"/>
            </a:pPr>
            <a:r>
              <a:rPr lang="en-GB" sz="1400" dirty="0">
                <a:solidFill>
                  <a:srgbClr val="FDB32E"/>
                </a:solidFill>
              </a:rPr>
              <a:t>Using a clean cover instead of the sample holder.</a:t>
            </a:r>
          </a:p>
          <a:p>
            <a:pPr marL="342900" indent="-342900">
              <a:buFont typeface="+mj-lt"/>
              <a:buAutoNum type="arabicPeriod"/>
            </a:pPr>
            <a:r>
              <a:rPr lang="en-GB" sz="1400" dirty="0">
                <a:solidFill>
                  <a:srgbClr val="CA4678"/>
                </a:solidFill>
              </a:rPr>
              <a:t>With the sample holder in place (as usually done)</a:t>
            </a:r>
          </a:p>
          <a:p>
            <a:pPr marL="342900" indent="-342900">
              <a:buFont typeface="+mj-lt"/>
              <a:buAutoNum type="arabicPeriod"/>
            </a:pPr>
            <a:r>
              <a:rPr lang="en-GB" sz="1400" dirty="0">
                <a:solidFill>
                  <a:srgbClr val="5C00A5"/>
                </a:solidFill>
              </a:rPr>
              <a:t>With a diffuser in place of the sample in the sample holder.</a:t>
            </a:r>
          </a:p>
          <a:p>
            <a:pPr marL="342900" indent="-342900">
              <a:buFont typeface="+mj-lt"/>
              <a:buAutoNum type="arabicPeriod"/>
            </a:pPr>
            <a:endParaRPr lang="en-GB" sz="1400" dirty="0">
              <a:solidFill>
                <a:srgbClr val="5C00A5"/>
              </a:solidFill>
            </a:endParaRPr>
          </a:p>
          <a:p>
            <a:r>
              <a:rPr lang="en-GB" sz="1400" dirty="0">
                <a:solidFill>
                  <a:schemeClr val="tx2">
                    <a:lumMod val="90000"/>
                    <a:lumOff val="10000"/>
                  </a:schemeClr>
                </a:solidFill>
              </a:rPr>
              <a:t>All measurements were done for the red and 50 um steel </a:t>
            </a:r>
            <a:r>
              <a:rPr lang="en-GB" sz="1400" dirty="0" err="1">
                <a:solidFill>
                  <a:schemeClr val="tx2">
                    <a:lumMod val="90000"/>
                    <a:lumOff val="10000"/>
                  </a:schemeClr>
                </a:solidFill>
              </a:rPr>
              <a:t>fiber</a:t>
            </a:r>
            <a:r>
              <a:rPr lang="en-GB" sz="1400" dirty="0">
                <a:solidFill>
                  <a:schemeClr val="tx2">
                    <a:lumMod val="90000"/>
                    <a:lumOff val="10000"/>
                  </a:schemeClr>
                </a:solidFill>
              </a:rPr>
              <a:t>.</a:t>
            </a:r>
          </a:p>
          <a:p>
            <a:endParaRPr lang="en-GB" sz="1400" dirty="0">
              <a:solidFill>
                <a:schemeClr val="tx2">
                  <a:lumMod val="90000"/>
                  <a:lumOff val="10000"/>
                </a:schemeClr>
              </a:solidFill>
            </a:endParaRPr>
          </a:p>
          <a:p>
            <a:r>
              <a:rPr lang="en-GB" sz="1400" dirty="0">
                <a:solidFill>
                  <a:schemeClr val="tx2">
                    <a:lumMod val="90000"/>
                    <a:lumOff val="10000"/>
                  </a:schemeClr>
                </a:solidFill>
              </a:rPr>
              <a:t>A few things to note:</a:t>
            </a:r>
          </a:p>
          <a:p>
            <a:pPr marL="285750" indent="-285750">
              <a:buFont typeface="Arial" panose="020B0604020202020204" pitchFamily="34" charset="0"/>
              <a:buChar char="•"/>
            </a:pPr>
            <a:r>
              <a:rPr lang="en-GB" sz="1400" dirty="0">
                <a:solidFill>
                  <a:schemeClr val="tx2">
                    <a:lumMod val="90000"/>
                    <a:lumOff val="10000"/>
                  </a:schemeClr>
                </a:solidFill>
              </a:rPr>
              <a:t>The estimations for the power for both </a:t>
            </a:r>
            <a:r>
              <a:rPr lang="en-GB" sz="1400" dirty="0" err="1">
                <a:solidFill>
                  <a:schemeClr val="tx2">
                    <a:lumMod val="90000"/>
                    <a:lumOff val="10000"/>
                  </a:schemeClr>
                </a:solidFill>
              </a:rPr>
              <a:t>fibers</a:t>
            </a:r>
            <a:r>
              <a:rPr lang="en-GB" sz="1400" dirty="0">
                <a:solidFill>
                  <a:schemeClr val="tx2">
                    <a:lumMod val="90000"/>
                    <a:lumOff val="10000"/>
                  </a:schemeClr>
                </a:solidFill>
              </a:rPr>
              <a:t> align perfectly,</a:t>
            </a:r>
            <a:br>
              <a:rPr lang="en-GB" sz="1400" dirty="0">
                <a:solidFill>
                  <a:schemeClr val="tx2">
                    <a:lumMod val="90000"/>
                    <a:lumOff val="10000"/>
                  </a:schemeClr>
                </a:solidFill>
              </a:rPr>
            </a:br>
            <a:r>
              <a:rPr lang="en-GB" sz="1400" dirty="0">
                <a:solidFill>
                  <a:schemeClr val="tx2">
                    <a:lumMod val="90000"/>
                    <a:lumOff val="10000"/>
                  </a:schemeClr>
                </a:solidFill>
              </a:rPr>
              <a:t>meaning that they are not the sources of error</a:t>
            </a:r>
          </a:p>
          <a:p>
            <a:pPr marL="285750" indent="-285750">
              <a:buFont typeface="Arial" panose="020B0604020202020204" pitchFamily="34" charset="0"/>
              <a:buChar char="•"/>
            </a:pPr>
            <a:r>
              <a:rPr lang="en-GB" sz="1400" dirty="0">
                <a:solidFill>
                  <a:schemeClr val="tx2">
                    <a:lumMod val="90000"/>
                    <a:lumOff val="10000"/>
                  </a:schemeClr>
                </a:solidFill>
              </a:rPr>
              <a:t>For the 532 nm laser the diffuser in place of the sample </a:t>
            </a:r>
            <a:br>
              <a:rPr lang="en-GB" sz="1400" dirty="0">
                <a:solidFill>
                  <a:schemeClr val="tx2">
                    <a:lumMod val="90000"/>
                    <a:lumOff val="10000"/>
                  </a:schemeClr>
                </a:solidFill>
              </a:rPr>
            </a:br>
            <a:r>
              <a:rPr lang="en-GB" sz="1400" dirty="0">
                <a:solidFill>
                  <a:schemeClr val="tx2">
                    <a:lumMod val="90000"/>
                    <a:lumOff val="10000"/>
                  </a:schemeClr>
                </a:solidFill>
              </a:rPr>
              <a:t>yields an almost 1:1 agreement with the power meter reading</a:t>
            </a:r>
          </a:p>
          <a:p>
            <a:endParaRPr lang="en-GB" sz="1400" dirty="0">
              <a:solidFill>
                <a:schemeClr val="tx2">
                  <a:lumMod val="90000"/>
                  <a:lumOff val="10000"/>
                </a:schemeClr>
              </a:solidFill>
            </a:endParaRPr>
          </a:p>
          <a:p>
            <a:endParaRPr lang="en-GB" sz="1400" dirty="0">
              <a:solidFill>
                <a:schemeClr val="tx2">
                  <a:lumMod val="90000"/>
                  <a:lumOff val="10000"/>
                </a:schemeClr>
              </a:solidFill>
            </a:endParaRPr>
          </a:p>
          <a:p>
            <a:r>
              <a:rPr lang="en-GB" sz="1400" b="1" dirty="0">
                <a:solidFill>
                  <a:schemeClr val="tx2">
                    <a:lumMod val="90000"/>
                    <a:lumOff val="10000"/>
                  </a:schemeClr>
                </a:solidFill>
              </a:rPr>
              <a:t>In conclusion: </a:t>
            </a:r>
            <a:r>
              <a:rPr lang="en-GB" sz="1400" dirty="0">
                <a:solidFill>
                  <a:schemeClr val="tx2">
                    <a:lumMod val="90000"/>
                    <a:lumOff val="10000"/>
                  </a:schemeClr>
                </a:solidFill>
              </a:rPr>
              <a:t>The high power density seems to be the problem that </a:t>
            </a:r>
            <a:br>
              <a:rPr lang="en-GB" sz="1400" dirty="0">
                <a:solidFill>
                  <a:schemeClr val="tx2">
                    <a:lumMod val="90000"/>
                    <a:lumOff val="10000"/>
                  </a:schemeClr>
                </a:solidFill>
              </a:rPr>
            </a:br>
            <a:r>
              <a:rPr lang="en-GB" sz="1400" dirty="0">
                <a:solidFill>
                  <a:schemeClr val="tx2">
                    <a:lumMod val="90000"/>
                    <a:lumOff val="10000"/>
                  </a:schemeClr>
                </a:solidFill>
              </a:rPr>
              <a:t>could be addressed by changing the sphere geometry (additional </a:t>
            </a:r>
            <a:br>
              <a:rPr lang="en-GB" sz="1400" dirty="0">
                <a:solidFill>
                  <a:schemeClr val="tx2">
                    <a:lumMod val="90000"/>
                    <a:lumOff val="10000"/>
                  </a:schemeClr>
                </a:solidFill>
              </a:rPr>
            </a:br>
            <a:r>
              <a:rPr lang="en-GB" sz="1400" dirty="0">
                <a:solidFill>
                  <a:schemeClr val="tx2">
                    <a:lumMod val="90000"/>
                    <a:lumOff val="10000"/>
                  </a:schemeClr>
                </a:solidFill>
              </a:rPr>
              <a:t>baffles in front of the detector) or by a correction factor.</a:t>
            </a:r>
            <a:br>
              <a:rPr lang="en-GB" sz="1400" dirty="0">
                <a:solidFill>
                  <a:schemeClr val="tx2">
                    <a:lumMod val="90000"/>
                    <a:lumOff val="10000"/>
                  </a:schemeClr>
                </a:solidFill>
              </a:rPr>
            </a:br>
            <a:r>
              <a:rPr lang="en-GB" sz="1400" dirty="0">
                <a:solidFill>
                  <a:schemeClr val="tx2">
                    <a:lumMod val="90000"/>
                    <a:lumOff val="10000"/>
                  </a:schemeClr>
                </a:solidFill>
              </a:rPr>
              <a:t>The latter is easier implementable for now.</a:t>
            </a:r>
          </a:p>
        </p:txBody>
      </p:sp>
      <p:graphicFrame>
        <p:nvGraphicFramePr>
          <p:cNvPr id="7" name="Object 6">
            <a:extLst>
              <a:ext uri="{FF2B5EF4-FFF2-40B4-BE49-F238E27FC236}">
                <a16:creationId xmlns:a16="http://schemas.microsoft.com/office/drawing/2014/main" id="{E6F42171-06C4-4417-A5FA-275C7682FF1C}"/>
              </a:ext>
            </a:extLst>
          </p:cNvPr>
          <p:cNvGraphicFramePr>
            <a:graphicFrameLocks noChangeAspect="1"/>
          </p:cNvGraphicFramePr>
          <p:nvPr>
            <p:extLst>
              <p:ext uri="{D42A27DB-BD31-4B8C-83A1-F6EECF244321}">
                <p14:modId xmlns:p14="http://schemas.microsoft.com/office/powerpoint/2010/main" val="1064770694"/>
              </p:ext>
            </p:extLst>
          </p:nvPr>
        </p:nvGraphicFramePr>
        <p:xfrm>
          <a:off x="6568752" y="2268132"/>
          <a:ext cx="4856550" cy="3716146"/>
        </p:xfrm>
        <a:graphic>
          <a:graphicData uri="http://schemas.openxmlformats.org/presentationml/2006/ole">
            <mc:AlternateContent xmlns:mc="http://schemas.openxmlformats.org/markup-compatibility/2006">
              <mc:Choice xmlns:v="urn:schemas-microsoft-com:vml" Requires="v">
                <p:oleObj spid="_x0000_s3088" name="Graph" r:id="rId3" imgW="3920760" imgH="3000960" progId="Origin95.Graph">
                  <p:embed/>
                </p:oleObj>
              </mc:Choice>
              <mc:Fallback>
                <p:oleObj name="Graph" r:id="rId3" imgW="3920760" imgH="3000960" progId="Origin95.Graph">
                  <p:embed/>
                  <p:pic>
                    <p:nvPicPr>
                      <p:cNvPr id="7" name="Object 6">
                        <a:extLst>
                          <a:ext uri="{FF2B5EF4-FFF2-40B4-BE49-F238E27FC236}">
                            <a16:creationId xmlns:a16="http://schemas.microsoft.com/office/drawing/2014/main" id="{B6DD911A-7F11-497E-B6A8-BB121EB8CDF7}"/>
                          </a:ext>
                        </a:extLst>
                      </p:cNvPr>
                      <p:cNvPicPr/>
                      <p:nvPr/>
                    </p:nvPicPr>
                    <p:blipFill>
                      <a:blip r:embed="rId4"/>
                      <a:stretch>
                        <a:fillRect/>
                      </a:stretch>
                    </p:blipFill>
                    <p:spPr>
                      <a:xfrm>
                        <a:off x="6568752" y="2268132"/>
                        <a:ext cx="4856550" cy="3716146"/>
                      </a:xfrm>
                      <a:prstGeom prst="rect">
                        <a:avLst/>
                      </a:prstGeom>
                    </p:spPr>
                  </p:pic>
                </p:oleObj>
              </mc:Fallback>
            </mc:AlternateContent>
          </a:graphicData>
        </a:graphic>
      </p:graphicFrame>
    </p:spTree>
    <p:extLst>
      <p:ext uri="{BB962C8B-B14F-4D97-AF65-F5344CB8AC3E}">
        <p14:creationId xmlns:p14="http://schemas.microsoft.com/office/powerpoint/2010/main" val="332950833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58B47D-374B-4800-B808-B5A60BD9A4B8}"/>
              </a:ext>
            </a:extLst>
          </p:cNvPr>
          <p:cNvSpPr>
            <a:spLocks noGrp="1"/>
          </p:cNvSpPr>
          <p:nvPr>
            <p:ph type="title"/>
          </p:nvPr>
        </p:nvSpPr>
        <p:spPr/>
        <p:txBody>
          <a:bodyPr/>
          <a:lstStyle/>
          <a:p>
            <a:r>
              <a:rPr lang="en-GB" dirty="0"/>
              <a:t>Comparing Estimated and </a:t>
            </a:r>
            <a:br>
              <a:rPr lang="en-GB" dirty="0"/>
            </a:br>
            <a:r>
              <a:rPr lang="en-GB" dirty="0"/>
              <a:t>Measured Power</a:t>
            </a:r>
          </a:p>
        </p:txBody>
      </p:sp>
      <p:sp>
        <p:nvSpPr>
          <p:cNvPr id="3" name="Text Placeholder 2">
            <a:extLst>
              <a:ext uri="{FF2B5EF4-FFF2-40B4-BE49-F238E27FC236}">
                <a16:creationId xmlns:a16="http://schemas.microsoft.com/office/drawing/2014/main" id="{A962C157-0835-4C24-9CA8-DCB317F3EEA0}"/>
              </a:ext>
            </a:extLst>
          </p:cNvPr>
          <p:cNvSpPr>
            <a:spLocks noGrp="1"/>
          </p:cNvSpPr>
          <p:nvPr>
            <p:ph type="body" sz="quarter" idx="13"/>
          </p:nvPr>
        </p:nvSpPr>
        <p:spPr>
          <a:xfrm>
            <a:off x="4105469" y="6527649"/>
            <a:ext cx="3760237" cy="373062"/>
          </a:xfrm>
        </p:spPr>
        <p:txBody>
          <a:bodyPr/>
          <a:lstStyle/>
          <a:p>
            <a:endParaRPr lang="en-GB"/>
          </a:p>
        </p:txBody>
      </p:sp>
      <p:sp>
        <p:nvSpPr>
          <p:cNvPr id="4" name="Text Placeholder 3">
            <a:extLst>
              <a:ext uri="{FF2B5EF4-FFF2-40B4-BE49-F238E27FC236}">
                <a16:creationId xmlns:a16="http://schemas.microsoft.com/office/drawing/2014/main" id="{B8230A6C-9269-4945-9DF8-5F1BB3501E20}"/>
              </a:ext>
            </a:extLst>
          </p:cNvPr>
          <p:cNvSpPr>
            <a:spLocks noGrp="1"/>
          </p:cNvSpPr>
          <p:nvPr>
            <p:ph type="body" sz="quarter" idx="14"/>
          </p:nvPr>
        </p:nvSpPr>
        <p:spPr/>
        <p:txBody>
          <a:bodyPr/>
          <a:lstStyle/>
          <a:p>
            <a:endParaRPr lang="en-GB"/>
          </a:p>
        </p:txBody>
      </p:sp>
      <p:sp>
        <p:nvSpPr>
          <p:cNvPr id="5" name="Text Placeholder 4">
            <a:extLst>
              <a:ext uri="{FF2B5EF4-FFF2-40B4-BE49-F238E27FC236}">
                <a16:creationId xmlns:a16="http://schemas.microsoft.com/office/drawing/2014/main" id="{4FAB5C3F-4D5A-4D34-A060-A99F799284C2}"/>
              </a:ext>
            </a:extLst>
          </p:cNvPr>
          <p:cNvSpPr>
            <a:spLocks noGrp="1"/>
          </p:cNvSpPr>
          <p:nvPr>
            <p:ph type="body" sz="quarter" idx="18"/>
          </p:nvPr>
        </p:nvSpPr>
        <p:spPr/>
        <p:txBody>
          <a:bodyPr/>
          <a:lstStyle/>
          <a:p>
            <a:endParaRPr lang="en-GB"/>
          </a:p>
        </p:txBody>
      </p:sp>
      <p:sp>
        <p:nvSpPr>
          <p:cNvPr id="8" name="TextBox 7">
            <a:extLst>
              <a:ext uri="{FF2B5EF4-FFF2-40B4-BE49-F238E27FC236}">
                <a16:creationId xmlns:a16="http://schemas.microsoft.com/office/drawing/2014/main" id="{2F553C9E-1528-4FBB-9766-E27905D8B912}"/>
              </a:ext>
            </a:extLst>
          </p:cNvPr>
          <p:cNvSpPr txBox="1"/>
          <p:nvPr/>
        </p:nvSpPr>
        <p:spPr>
          <a:xfrm>
            <a:off x="766698" y="1343608"/>
            <a:ext cx="9664925" cy="3816429"/>
          </a:xfrm>
          <a:prstGeom prst="rect">
            <a:avLst/>
          </a:prstGeom>
          <a:noFill/>
        </p:spPr>
        <p:txBody>
          <a:bodyPr wrap="square" rtlCol="0">
            <a:spAutoFit/>
          </a:bodyPr>
          <a:lstStyle/>
          <a:p>
            <a:r>
              <a:rPr lang="en-GB" b="1" dirty="0">
                <a:solidFill>
                  <a:schemeClr val="tx2">
                    <a:lumMod val="90000"/>
                    <a:lumOff val="10000"/>
                  </a:schemeClr>
                </a:solidFill>
              </a:rPr>
              <a:t>Estimating the Error of the Power Estimation</a:t>
            </a:r>
          </a:p>
          <a:p>
            <a:r>
              <a:rPr lang="en-GB" sz="1400" dirty="0">
                <a:solidFill>
                  <a:schemeClr val="tx2">
                    <a:lumMod val="90000"/>
                    <a:lumOff val="10000"/>
                  </a:schemeClr>
                </a:solidFill>
              </a:rPr>
              <a:t>To get a grasp of what was happening, I measured the power outside the sphere (power meter reading) and then used three methods to acquire empty measurements:</a:t>
            </a:r>
          </a:p>
          <a:p>
            <a:pPr marL="342900" indent="-342900">
              <a:buFont typeface="+mj-lt"/>
              <a:buAutoNum type="arabicPeriod"/>
            </a:pPr>
            <a:r>
              <a:rPr lang="en-GB" sz="1400" dirty="0">
                <a:solidFill>
                  <a:srgbClr val="90D643"/>
                </a:solidFill>
              </a:rPr>
              <a:t>Using a clean cover instead of the sample holder.</a:t>
            </a:r>
          </a:p>
          <a:p>
            <a:pPr marL="342900" indent="-342900">
              <a:buFont typeface="+mj-lt"/>
              <a:buAutoNum type="arabicPeriod"/>
            </a:pPr>
            <a:r>
              <a:rPr lang="en-GB" sz="1400" dirty="0">
                <a:solidFill>
                  <a:srgbClr val="208F8C"/>
                </a:solidFill>
              </a:rPr>
              <a:t>With the sample holder in place (as usually done)</a:t>
            </a:r>
          </a:p>
          <a:p>
            <a:pPr marL="342900" indent="-342900">
              <a:buFont typeface="+mj-lt"/>
              <a:buAutoNum type="arabicPeriod"/>
            </a:pPr>
            <a:r>
              <a:rPr lang="en-GB" sz="1400" dirty="0">
                <a:solidFill>
                  <a:srgbClr val="443982"/>
                </a:solidFill>
              </a:rPr>
              <a:t>With a diffuser in place of the sample in the sample holder.</a:t>
            </a:r>
          </a:p>
          <a:p>
            <a:pPr marL="342900" indent="-342900">
              <a:buFont typeface="+mj-lt"/>
              <a:buAutoNum type="arabicPeriod"/>
            </a:pPr>
            <a:endParaRPr lang="en-GB" sz="1400" dirty="0">
              <a:solidFill>
                <a:srgbClr val="5C00A5"/>
              </a:solidFill>
            </a:endParaRPr>
          </a:p>
          <a:p>
            <a:r>
              <a:rPr lang="en-GB" sz="1400" dirty="0">
                <a:solidFill>
                  <a:schemeClr val="tx2">
                    <a:lumMod val="90000"/>
                    <a:lumOff val="10000"/>
                  </a:schemeClr>
                </a:solidFill>
              </a:rPr>
              <a:t>All measurements were done for the red and 50 um steel </a:t>
            </a:r>
            <a:r>
              <a:rPr lang="en-GB" sz="1400" dirty="0" err="1">
                <a:solidFill>
                  <a:schemeClr val="tx2">
                    <a:lumMod val="90000"/>
                    <a:lumOff val="10000"/>
                  </a:schemeClr>
                </a:solidFill>
              </a:rPr>
              <a:t>fiber</a:t>
            </a:r>
            <a:r>
              <a:rPr lang="en-GB" sz="1400" dirty="0">
                <a:solidFill>
                  <a:schemeClr val="tx2">
                    <a:lumMod val="90000"/>
                    <a:lumOff val="10000"/>
                  </a:schemeClr>
                </a:solidFill>
              </a:rPr>
              <a:t>.</a:t>
            </a:r>
          </a:p>
          <a:p>
            <a:endParaRPr lang="en-GB" sz="1400" dirty="0">
              <a:solidFill>
                <a:schemeClr val="tx2">
                  <a:lumMod val="90000"/>
                  <a:lumOff val="10000"/>
                </a:schemeClr>
              </a:solidFill>
            </a:endParaRPr>
          </a:p>
          <a:p>
            <a:r>
              <a:rPr lang="en-GB" sz="1400" dirty="0">
                <a:solidFill>
                  <a:schemeClr val="tx2">
                    <a:lumMod val="90000"/>
                    <a:lumOff val="10000"/>
                  </a:schemeClr>
                </a:solidFill>
              </a:rPr>
              <a:t>A few things to note:</a:t>
            </a:r>
          </a:p>
          <a:p>
            <a:pPr marL="285750" indent="-285750">
              <a:buFont typeface="Arial" panose="020B0604020202020204" pitchFamily="34" charset="0"/>
              <a:buChar char="•"/>
            </a:pPr>
            <a:r>
              <a:rPr lang="en-GB" sz="1400" dirty="0">
                <a:solidFill>
                  <a:schemeClr val="tx2">
                    <a:lumMod val="90000"/>
                    <a:lumOff val="10000"/>
                  </a:schemeClr>
                </a:solidFill>
              </a:rPr>
              <a:t>The estimations for the power for both </a:t>
            </a:r>
            <a:r>
              <a:rPr lang="en-GB" sz="1400" dirty="0" err="1">
                <a:solidFill>
                  <a:schemeClr val="tx2">
                    <a:lumMod val="90000"/>
                    <a:lumOff val="10000"/>
                  </a:schemeClr>
                </a:solidFill>
              </a:rPr>
              <a:t>fibers</a:t>
            </a:r>
            <a:r>
              <a:rPr lang="en-GB" sz="1400" dirty="0">
                <a:solidFill>
                  <a:schemeClr val="tx2">
                    <a:lumMod val="90000"/>
                    <a:lumOff val="10000"/>
                  </a:schemeClr>
                </a:solidFill>
              </a:rPr>
              <a:t> align nicely,</a:t>
            </a:r>
            <a:br>
              <a:rPr lang="en-GB" sz="1400" dirty="0">
                <a:solidFill>
                  <a:schemeClr val="tx2">
                    <a:lumMod val="90000"/>
                    <a:lumOff val="10000"/>
                  </a:schemeClr>
                </a:solidFill>
              </a:rPr>
            </a:br>
            <a:r>
              <a:rPr lang="en-GB" sz="1400" dirty="0">
                <a:solidFill>
                  <a:schemeClr val="tx2">
                    <a:lumMod val="90000"/>
                    <a:lumOff val="10000"/>
                  </a:schemeClr>
                </a:solidFill>
              </a:rPr>
              <a:t>meaning that they are not the sources of error</a:t>
            </a:r>
          </a:p>
          <a:p>
            <a:pPr marL="285750" indent="-285750">
              <a:buFont typeface="Arial" panose="020B0604020202020204" pitchFamily="34" charset="0"/>
              <a:buChar char="•"/>
            </a:pPr>
            <a:r>
              <a:rPr lang="en-GB" sz="1400" dirty="0">
                <a:solidFill>
                  <a:schemeClr val="tx2">
                    <a:lumMod val="90000"/>
                    <a:lumOff val="10000"/>
                  </a:schemeClr>
                </a:solidFill>
              </a:rPr>
              <a:t>None of the measurements yield a 1:1 agreement between the</a:t>
            </a:r>
            <a:br>
              <a:rPr lang="en-GB" sz="1400" dirty="0">
                <a:solidFill>
                  <a:schemeClr val="tx2">
                    <a:lumMod val="90000"/>
                    <a:lumOff val="10000"/>
                  </a:schemeClr>
                </a:solidFill>
              </a:rPr>
            </a:br>
            <a:r>
              <a:rPr lang="en-GB" sz="1400" dirty="0">
                <a:solidFill>
                  <a:schemeClr val="tx2">
                    <a:lumMod val="90000"/>
                    <a:lumOff val="10000"/>
                  </a:schemeClr>
                </a:solidFill>
              </a:rPr>
              <a:t>estimation and the reading. A reason could be the high correction</a:t>
            </a:r>
            <a:br>
              <a:rPr lang="en-GB" sz="1400" dirty="0">
                <a:solidFill>
                  <a:schemeClr val="tx2">
                    <a:lumMod val="90000"/>
                    <a:lumOff val="10000"/>
                  </a:schemeClr>
                </a:solidFill>
              </a:rPr>
            </a:br>
            <a:r>
              <a:rPr lang="en-GB" sz="1400" dirty="0">
                <a:solidFill>
                  <a:schemeClr val="tx2">
                    <a:lumMod val="90000"/>
                    <a:lumOff val="10000"/>
                  </a:schemeClr>
                </a:solidFill>
              </a:rPr>
              <a:t>value at this wavelength, which also increases the error.</a:t>
            </a:r>
            <a:br>
              <a:rPr lang="en-GB" sz="1400" dirty="0">
                <a:solidFill>
                  <a:schemeClr val="tx2">
                    <a:lumMod val="90000"/>
                    <a:lumOff val="10000"/>
                  </a:schemeClr>
                </a:solidFill>
              </a:rPr>
            </a:br>
            <a:endParaRPr lang="en-GB" sz="1400" dirty="0">
              <a:solidFill>
                <a:schemeClr val="tx2">
                  <a:lumMod val="90000"/>
                  <a:lumOff val="10000"/>
                </a:schemeClr>
              </a:solidFill>
            </a:endParaRPr>
          </a:p>
          <a:p>
            <a:r>
              <a:rPr lang="en-GB" sz="1400" b="1" dirty="0">
                <a:solidFill>
                  <a:schemeClr val="tx2">
                    <a:lumMod val="90000"/>
                    <a:lumOff val="10000"/>
                  </a:schemeClr>
                </a:solidFill>
              </a:rPr>
              <a:t>In conclusion: </a:t>
            </a:r>
            <a:r>
              <a:rPr lang="en-GB" sz="1400" dirty="0">
                <a:solidFill>
                  <a:schemeClr val="tx2">
                    <a:lumMod val="90000"/>
                    <a:lumOff val="10000"/>
                  </a:schemeClr>
                </a:solidFill>
              </a:rPr>
              <a:t>A correction factor may be the best option here.</a:t>
            </a:r>
          </a:p>
        </p:txBody>
      </p:sp>
      <p:graphicFrame>
        <p:nvGraphicFramePr>
          <p:cNvPr id="9" name="Object 8">
            <a:extLst>
              <a:ext uri="{FF2B5EF4-FFF2-40B4-BE49-F238E27FC236}">
                <a16:creationId xmlns:a16="http://schemas.microsoft.com/office/drawing/2014/main" id="{BDFC6FF2-4705-45D5-8183-304AFF66A36D}"/>
              </a:ext>
            </a:extLst>
          </p:cNvPr>
          <p:cNvGraphicFramePr>
            <a:graphicFrameLocks noChangeAspect="1"/>
          </p:cNvGraphicFramePr>
          <p:nvPr>
            <p:extLst>
              <p:ext uri="{D42A27DB-BD31-4B8C-83A1-F6EECF244321}">
                <p14:modId xmlns:p14="http://schemas.microsoft.com/office/powerpoint/2010/main" val="3278414535"/>
              </p:ext>
            </p:extLst>
          </p:nvPr>
        </p:nvGraphicFramePr>
        <p:xfrm>
          <a:off x="6732948" y="2138124"/>
          <a:ext cx="4936439" cy="3777275"/>
        </p:xfrm>
        <a:graphic>
          <a:graphicData uri="http://schemas.openxmlformats.org/presentationml/2006/ole">
            <mc:AlternateContent xmlns:mc="http://schemas.openxmlformats.org/markup-compatibility/2006">
              <mc:Choice xmlns:v="urn:schemas-microsoft-com:vml" Requires="v">
                <p:oleObj spid="_x0000_s4108" name="Graph" r:id="rId3" imgW="3920760" imgH="3000960" progId="Origin95.Graph">
                  <p:embed/>
                </p:oleObj>
              </mc:Choice>
              <mc:Fallback>
                <p:oleObj name="Graph" r:id="rId3" imgW="3920760" imgH="3000960" progId="Origin95.Graph">
                  <p:embed/>
                  <p:pic>
                    <p:nvPicPr>
                      <p:cNvPr id="6" name="Object 5">
                        <a:extLst>
                          <a:ext uri="{FF2B5EF4-FFF2-40B4-BE49-F238E27FC236}">
                            <a16:creationId xmlns:a16="http://schemas.microsoft.com/office/drawing/2014/main" id="{76E66BCB-726E-4A05-A82E-0215C9311CE6}"/>
                          </a:ext>
                        </a:extLst>
                      </p:cNvPr>
                      <p:cNvPicPr/>
                      <p:nvPr/>
                    </p:nvPicPr>
                    <p:blipFill>
                      <a:blip r:embed="rId4"/>
                      <a:stretch>
                        <a:fillRect/>
                      </a:stretch>
                    </p:blipFill>
                    <p:spPr>
                      <a:xfrm>
                        <a:off x="6732948" y="2138124"/>
                        <a:ext cx="4936439" cy="3777275"/>
                      </a:xfrm>
                      <a:prstGeom prst="rect">
                        <a:avLst/>
                      </a:prstGeom>
                    </p:spPr>
                  </p:pic>
                </p:oleObj>
              </mc:Fallback>
            </mc:AlternateContent>
          </a:graphicData>
        </a:graphic>
      </p:graphicFrame>
    </p:spTree>
    <p:extLst>
      <p:ext uri="{BB962C8B-B14F-4D97-AF65-F5344CB8AC3E}">
        <p14:creationId xmlns:p14="http://schemas.microsoft.com/office/powerpoint/2010/main" val="1955545996"/>
      </p:ext>
    </p:extLst>
  </p:cSld>
  <p:clrMapOvr>
    <a:masterClrMapping/>
  </p:clrMapOvr>
</p:sld>
</file>

<file path=ppt/theme/theme1.xml><?xml version="1.0" encoding="utf-8"?>
<a:theme xmlns:a="http://schemas.openxmlformats.org/drawingml/2006/main" name="Default Theme">
  <a:themeElements>
    <a:clrScheme name="PhD Colors">
      <a:dk1>
        <a:sysClr val="windowText" lastClr="000000"/>
      </a:dk1>
      <a:lt1>
        <a:sysClr val="window" lastClr="FFFFFF"/>
      </a:lt1>
      <a:dk2>
        <a:srgbClr val="002147"/>
      </a:dk2>
      <a:lt2>
        <a:srgbClr val="F4F3EE"/>
      </a:lt2>
      <a:accent1>
        <a:srgbClr val="DD1C1A"/>
      </a:accent1>
      <a:accent2>
        <a:srgbClr val="EE964B"/>
      </a:accent2>
      <a:accent3>
        <a:srgbClr val="D1AC00"/>
      </a:accent3>
      <a:accent4>
        <a:srgbClr val="4DAA57"/>
      </a:accent4>
      <a:accent5>
        <a:srgbClr val="809BCE"/>
      </a:accent5>
      <a:accent6>
        <a:srgbClr val="A13D63"/>
      </a:accent6>
      <a:hlink>
        <a:srgbClr val="91C4FE"/>
      </a:hlink>
      <a:folHlink>
        <a:srgbClr val="DFABBF"/>
      </a:folHlink>
    </a:clrScheme>
    <a:fontScheme name="Century Gothic">
      <a:majorFont>
        <a:latin typeface="Century Gothic" panose="020F030202020403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F03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Default Theme" id="{636CA817-9B82-46E3-951C-FD193BF0C942}" vid="{964F9EAB-A13A-45E5-8DE0-2346A499893B}"/>
    </a:ext>
  </a:extLst>
</a:theme>
</file>

<file path=docProps/app.xml><?xml version="1.0" encoding="utf-8"?>
<Properties xmlns="http://schemas.openxmlformats.org/officeDocument/2006/extended-properties" xmlns:vt="http://schemas.openxmlformats.org/officeDocument/2006/docPropsVTypes">
  <Template>Default Theme</Template>
  <TotalTime>1039</TotalTime>
  <Words>1477</Words>
  <Application>Microsoft Office PowerPoint</Application>
  <PresentationFormat>Widescreen</PresentationFormat>
  <Paragraphs>120</Paragraphs>
  <Slides>11</Slides>
  <Notes>0</Notes>
  <HiddenSlides>0</HiddenSlides>
  <MMClips>0</MMClips>
  <ScaleCrop>false</ScaleCrop>
  <HeadingPairs>
    <vt:vector size="8" baseType="variant">
      <vt:variant>
        <vt:lpstr>Fonts Used</vt:lpstr>
      </vt:variant>
      <vt:variant>
        <vt:i4>2</vt:i4>
      </vt:variant>
      <vt:variant>
        <vt:lpstr>Theme</vt:lpstr>
      </vt:variant>
      <vt:variant>
        <vt:i4>1</vt:i4>
      </vt:variant>
      <vt:variant>
        <vt:lpstr>Embedded OLE Servers</vt:lpstr>
      </vt:variant>
      <vt:variant>
        <vt:i4>1</vt:i4>
      </vt:variant>
      <vt:variant>
        <vt:lpstr>Slide Titles</vt:lpstr>
      </vt:variant>
      <vt:variant>
        <vt:i4>11</vt:i4>
      </vt:variant>
    </vt:vector>
  </HeadingPairs>
  <TitlesOfParts>
    <vt:vector size="15" baseType="lpstr">
      <vt:lpstr>Arial</vt:lpstr>
      <vt:lpstr>Century Gothic</vt:lpstr>
      <vt:lpstr>Default Theme</vt:lpstr>
      <vt:lpstr>Graph</vt:lpstr>
      <vt:lpstr>PLQE Sphere Calibration</vt:lpstr>
      <vt:lpstr>Some Information</vt:lpstr>
      <vt:lpstr>Reference Lamp Measurements</vt:lpstr>
      <vt:lpstr>Reference Lamp Measurements</vt:lpstr>
      <vt:lpstr>Reference Files of Sphere</vt:lpstr>
      <vt:lpstr>Reference Files of Sphere</vt:lpstr>
      <vt:lpstr>Comparing Estimated and  Measured Power</vt:lpstr>
      <vt:lpstr>Comparing Estimated and  Measured Power</vt:lpstr>
      <vt:lpstr>Comparing Estimated and  Measured Power</vt:lpstr>
      <vt:lpstr>Power Correction Factors</vt:lpstr>
      <vt:lpstr>Final Power Estimation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PLQE Sphere Calibration</dc:title>
  <dc:creator>Manuel Kober-Czerny</dc:creator>
  <cp:lastModifiedBy>Manuel Kober-Czerny</cp:lastModifiedBy>
  <cp:revision>18</cp:revision>
  <dcterms:created xsi:type="dcterms:W3CDTF">2021-05-03T13:43:56Z</dcterms:created>
  <dcterms:modified xsi:type="dcterms:W3CDTF">2021-05-06T13:30:33Z</dcterms:modified>
</cp:coreProperties>
</file>